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handoutMasterIdLst>
    <p:handoutMasterId r:id="rId21"/>
  </p:handoutMasterIdLst>
  <p:sldIdLst>
    <p:sldId id="256" r:id="rId3"/>
    <p:sldId id="330" r:id="rId4"/>
    <p:sldId id="257" r:id="rId5"/>
    <p:sldId id="259" r:id="rId6"/>
    <p:sldId id="331" r:id="rId7"/>
    <p:sldId id="314" r:id="rId8"/>
    <p:sldId id="316" r:id="rId9"/>
    <p:sldId id="318" r:id="rId10"/>
    <p:sldId id="319" r:id="rId11"/>
    <p:sldId id="321" r:id="rId12"/>
    <p:sldId id="322" r:id="rId13"/>
    <p:sldId id="323" r:id="rId14"/>
    <p:sldId id="324" r:id="rId15"/>
    <p:sldId id="325" r:id="rId16"/>
    <p:sldId id="327" r:id="rId17"/>
    <p:sldId id="333" r:id="rId18"/>
    <p:sldId id="264" r:id="rId19"/>
  </p:sldIdLst>
  <p:sldSz cx="12192000" cy="6858000"/>
  <p:notesSz cx="6858000" cy="9144000"/>
  <p:embeddedFontLst>
    <p:embeddedFont>
      <p:font typeface="Hubot-Sans" charset="0"/>
      <p:regular r:id="rId26"/>
      <p:bold r:id="rId27"/>
    </p:embeddedFont>
    <p:embeddedFont>
      <p:font typeface="Hubot-Sans Black" charset="0"/>
      <p:bold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 id="2" name="kingsoft" initials="k" lastIdx="1" clrIdx="1"/>
  <p:cmAuthor id="3" name="Sumit"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1B0AF"/>
    <a:srgbClr val="4B759D"/>
    <a:srgbClr val="5B86B1"/>
    <a:srgbClr val="C2C2CF"/>
    <a:srgbClr val="FFCFA6"/>
    <a:srgbClr val="688EB8"/>
    <a:srgbClr val="6E9DC8"/>
    <a:srgbClr val="7798BF"/>
    <a:srgbClr val="1C58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55" d="100"/>
          <a:sy n="155" d="100"/>
        </p:scale>
        <p:origin x="918" y="144"/>
      </p:cViewPr>
      <p:guideLst>
        <p:guide orient="horz" pos="2070"/>
        <p:guide pos="376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76.xml"/><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Hubot-Sans Black" charset="0"/>
              <a:ea typeface="Hubot-Sans" charset="0"/>
              <a:cs typeface="Hubot-Sans"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Hubot-Sans Black" charset="0"/>
                <a:ea typeface="Hubot-Sans" charset="0"/>
                <a:cs typeface="Hubot-Sans" charset="0"/>
              </a:rPr>
            </a:fld>
            <a:endParaRPr lang="zh-CN" altLang="en-US">
              <a:latin typeface="Hubot-Sans Black" charset="0"/>
              <a:ea typeface="Hubot-Sans" charset="0"/>
              <a:cs typeface="Hubot-Sans"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Hubot-Sans Black" charset="0"/>
              <a:ea typeface="Hubot-Sans" charset="0"/>
              <a:cs typeface="Hubot-Sans"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Hubot-Sans Black" charset="0"/>
                <a:ea typeface="Hubot-Sans" charset="0"/>
                <a:cs typeface="Hubot-Sans" charset="0"/>
              </a:rPr>
            </a:fld>
            <a:endParaRPr lang="zh-CN" altLang="en-US">
              <a:latin typeface="Hubot-Sans Black" charset="0"/>
              <a:ea typeface="Hubot-Sans" charset="0"/>
              <a:cs typeface="Hubot-Sans"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ubot-Sans Black" charset="0"/>
                <a:ea typeface="Hubot-Sans" charset="0"/>
                <a:cs typeface="Hubot-Sans"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ubot-Sans Black" charset="0"/>
                <a:ea typeface="Hubot-Sans" charset="0"/>
                <a:cs typeface="Hubot-Sans"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ubot-Sans Black" charset="0"/>
                <a:ea typeface="Hubot-Sans" charset="0"/>
                <a:cs typeface="Hubot-Sans"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ubot-Sans Black" charset="0"/>
                <a:ea typeface="Hubot-Sans" charset="0"/>
                <a:cs typeface="Hubot-Sans"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ubot-Sans Black" charset="0"/>
        <a:ea typeface="Hubot-Sans" charset="0"/>
        <a:cs typeface="Hubot-Sans" charset="0"/>
      </a:defRPr>
    </a:lvl1pPr>
    <a:lvl2pPr marL="457200" algn="l" defTabSz="914400" rtl="0" eaLnBrk="1" latinLnBrk="0" hangingPunct="1">
      <a:defRPr sz="1200" kern="1200">
        <a:solidFill>
          <a:schemeClr val="tx1"/>
        </a:solidFill>
        <a:latin typeface="Hubot-Sans Black" charset="0"/>
        <a:ea typeface="Hubot-Sans" charset="0"/>
        <a:cs typeface="Hubot-Sans" charset="0"/>
      </a:defRPr>
    </a:lvl2pPr>
    <a:lvl3pPr marL="914400" algn="l" defTabSz="914400" rtl="0" eaLnBrk="1" latinLnBrk="0" hangingPunct="1">
      <a:defRPr sz="1200" kern="1200">
        <a:solidFill>
          <a:schemeClr val="tx1"/>
        </a:solidFill>
        <a:latin typeface="Hubot-Sans Black" charset="0"/>
        <a:ea typeface="Hubot-Sans" charset="0"/>
        <a:cs typeface="Hubot-Sans" charset="0"/>
      </a:defRPr>
    </a:lvl3pPr>
    <a:lvl4pPr marL="1371600" algn="l" defTabSz="914400" rtl="0" eaLnBrk="1" latinLnBrk="0" hangingPunct="1">
      <a:defRPr sz="1200" kern="1200">
        <a:solidFill>
          <a:schemeClr val="tx1"/>
        </a:solidFill>
        <a:latin typeface="Hubot-Sans Black" charset="0"/>
        <a:ea typeface="Hubot-Sans" charset="0"/>
        <a:cs typeface="Hubot-Sans" charset="0"/>
      </a:defRPr>
    </a:lvl4pPr>
    <a:lvl5pPr marL="1828800" algn="l" defTabSz="914400" rtl="0" eaLnBrk="1" latinLnBrk="0" hangingPunct="1">
      <a:defRPr sz="1200" kern="1200">
        <a:solidFill>
          <a:schemeClr val="tx1"/>
        </a:solidFill>
        <a:latin typeface="Hubot-Sans Black" charset="0"/>
        <a:ea typeface="Hubot-Sans" charset="0"/>
        <a:cs typeface="Hubot-Sans"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Hubot-Sans" charset="0"/>
                <a:ea typeface="Hubot-Sans" charset="0"/>
                <a:cs typeface="Hubot-Sans"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Hubot-Sans" charset="0"/>
                <a:ea typeface="Hubot-Sans" charset="0"/>
                <a:cs typeface="Hubot-Sans"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Hubot-Sans" charset="0"/>
                <a:ea typeface="Hubot-Sans" charset="0"/>
                <a:cs typeface="Hubot-Sans" charset="0"/>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Hubot-Sans" charset="0"/>
          <a:ea typeface="Hubot-Sans" charset="0"/>
          <a:cs typeface="Hubot-Sans"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Hubot-Sans" charset="0"/>
          <a:ea typeface="Hubot-Sans" charset="0"/>
          <a:cs typeface="Hubot-Sans"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Hubot-Sans" charset="0"/>
          <a:ea typeface="Hubot-Sans" charset="0"/>
          <a:cs typeface="Hubot-Sans"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Hubot-Sans" charset="0"/>
          <a:ea typeface="Hubot-Sans" charset="0"/>
          <a:cs typeface="Hubot-Sans"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Hubot-Sans" charset="0"/>
          <a:ea typeface="Hubot-Sans" charset="0"/>
          <a:cs typeface="Hubot-Sans"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Hubot-Sans" charset="0"/>
          <a:ea typeface="Hubot-Sans" charset="0"/>
          <a:cs typeface="Hubot-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73.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jpe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Sumit\Desktop\x-removebg-preview.pngx-removebg-preview"/>
          <p:cNvPicPr>
            <a:picLocks noChangeAspect="1"/>
          </p:cNvPicPr>
          <p:nvPr/>
        </p:nvPicPr>
        <p:blipFill>
          <a:blip r:embed="rId1"/>
          <a:srcRect/>
          <a:stretch>
            <a:fillRect/>
          </a:stretch>
        </p:blipFill>
        <p:spPr>
          <a:xfrm>
            <a:off x="5553393" y="-140970"/>
            <a:ext cx="7338695" cy="6856095"/>
          </a:xfrm>
          <a:prstGeom prst="rect">
            <a:avLst/>
          </a:prstGeom>
        </p:spPr>
      </p:pic>
      <p:sp>
        <p:nvSpPr>
          <p:cNvPr id="19" name="矩形 9"/>
          <p:cNvSpPr/>
          <p:nvPr/>
        </p:nvSpPr>
        <p:spPr>
          <a:xfrm>
            <a:off x="10795" y="-6350"/>
            <a:ext cx="5557520" cy="6858000"/>
          </a:xfrm>
          <a:prstGeom prst="rect">
            <a:avLst/>
          </a:prstGeom>
          <a:gradFill flip="none" rotWithShape="1">
            <a:gsLst>
              <a:gs pos="62000">
                <a:schemeClr val="accent1">
                  <a:alpha val="60000"/>
                </a:schemeClr>
              </a:gs>
              <a:gs pos="100000">
                <a:schemeClr val="accent1">
                  <a:alpha val="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cs typeface="+mn-ea"/>
              <a:sym typeface="+mn-lt"/>
            </a:endParaRPr>
          </a:p>
        </p:txBody>
      </p:sp>
      <p:sp>
        <p:nvSpPr>
          <p:cNvPr id="5" name="文本框 4"/>
          <p:cNvSpPr txBox="1"/>
          <p:nvPr/>
        </p:nvSpPr>
        <p:spPr>
          <a:xfrm>
            <a:off x="-827405" y="2087880"/>
            <a:ext cx="7205345" cy="953135"/>
          </a:xfrm>
          <a:prstGeom prst="rect">
            <a:avLst/>
          </a:prstGeom>
          <a:noFill/>
        </p:spPr>
        <p:txBody>
          <a:bodyPr wrap="square" rtlCol="0">
            <a:spAutoFit/>
            <a:scene3d>
              <a:camera prst="orthographicFront"/>
              <a:lightRig rig="threePt" dir="t"/>
            </a:scene3d>
            <a:sp3d contourW="12700"/>
          </a:bodyPr>
          <a:lstStyle/>
          <a:p>
            <a:pPr lvl="0" algn="ctr">
              <a:spcBef>
                <a:spcPts val="0"/>
              </a:spcBef>
              <a:spcAft>
                <a:spcPts val="0"/>
              </a:spcAft>
              <a:buClrTx/>
              <a:buSzTx/>
              <a:buFontTx/>
              <a:defRPr/>
            </a:pPr>
            <a:r>
              <a:rPr lang="en-US" altLang="zh-CN" sz="5600" noProof="0" dirty="0">
                <a:ln>
                  <a:noFill/>
                </a:ln>
                <a:solidFill>
                  <a:schemeClr val="bg1"/>
                </a:solidFill>
                <a:effectLst/>
                <a:uLnTx/>
                <a:uFillTx/>
                <a:latin typeface="Hubot-Sans Black" charset="0"/>
                <a:ea typeface="Hubot-Sans Black" charset="0"/>
                <a:cs typeface="Hubot-Sans Black" charset="0"/>
                <a:sym typeface="+mn-ea"/>
              </a:rPr>
              <a:t>MY CHAT</a:t>
            </a:r>
            <a:endParaRPr lang="en-US" altLang="zh-CN" sz="5600" noProof="0" dirty="0">
              <a:ln>
                <a:noFill/>
              </a:ln>
              <a:solidFill>
                <a:schemeClr val="bg1"/>
              </a:solidFill>
              <a:effectLst/>
              <a:uLnTx/>
              <a:uFillTx/>
              <a:latin typeface="Hubot-Sans Black" charset="0"/>
              <a:ea typeface="Hubot-Sans Black" charset="0"/>
              <a:cs typeface="Hubot-Sans Black" charset="0"/>
              <a:sym typeface="+mn-ea"/>
            </a:endParaRPr>
          </a:p>
        </p:txBody>
      </p:sp>
      <p:sp>
        <p:nvSpPr>
          <p:cNvPr id="7" name="文本框 6"/>
          <p:cNvSpPr txBox="1"/>
          <p:nvPr/>
        </p:nvSpPr>
        <p:spPr>
          <a:xfrm>
            <a:off x="765175" y="3528060"/>
            <a:ext cx="4020820" cy="645160"/>
          </a:xfrm>
          <a:prstGeom prst="rect">
            <a:avLst/>
          </a:prstGeom>
          <a:noFill/>
          <a:effectLst/>
        </p:spPr>
        <p:txBody>
          <a:bodyPr wrap="square" rtlCol="0" anchor="t">
            <a:spAutoFit/>
          </a:bodyPr>
          <a:lstStyle/>
          <a:p>
            <a:pPr algn="just"/>
            <a:r>
              <a:rPr lang="en-US" dirty="0">
                <a:solidFill>
                  <a:schemeClr val="bg1"/>
                </a:solidFill>
                <a:latin typeface="Hubot-Sans" charset="0"/>
                <a:ea typeface="Hubot-Sans" charset="0"/>
                <a:cs typeface="Hubot-Sans" charset="0"/>
                <a:sym typeface="+mn-lt"/>
              </a:rPr>
              <a:t>A Chatting App integrated with</a:t>
            </a:r>
            <a:endParaRPr lang="en-US" dirty="0">
              <a:solidFill>
                <a:schemeClr val="bg1"/>
              </a:solidFill>
              <a:latin typeface="Hubot-Sans" charset="0"/>
              <a:ea typeface="Hubot-Sans" charset="0"/>
              <a:cs typeface="Hubot-Sans" charset="0"/>
              <a:sym typeface="+mn-lt"/>
            </a:endParaRPr>
          </a:p>
          <a:p>
            <a:pPr algn="just"/>
            <a:r>
              <a:rPr lang="en-US" dirty="0">
                <a:solidFill>
                  <a:schemeClr val="bg1"/>
                </a:solidFill>
                <a:latin typeface="Hubot-Sans" charset="0"/>
                <a:ea typeface="Hubot-Sans" charset="0"/>
                <a:cs typeface="Hubot-Sans" charset="0"/>
                <a:sym typeface="+mn-lt"/>
              </a:rPr>
              <a:t>Short video sharing and ChatGPT</a:t>
            </a:r>
            <a:endParaRPr lang="en-US" dirty="0">
              <a:solidFill>
                <a:schemeClr val="bg1"/>
              </a:solidFill>
              <a:latin typeface="Hubot-Sans" charset="0"/>
              <a:ea typeface="Hubot-Sans" charset="0"/>
              <a:cs typeface="Hubot-Sans" charset="0"/>
              <a:sym typeface="+mn-lt"/>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ACTIVITY FLOW DIAGRAM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07</a:t>
              </a:r>
              <a:endParaRPr lang="en-US" altLang="zh-CN" sz="7200" b="1">
                <a:solidFill>
                  <a:schemeClr val="bg1"/>
                </a:solidFill>
                <a:latin typeface="Hubot-Sans" charset="0"/>
                <a:ea typeface="Hubot-Sans" charset="0"/>
                <a:cs typeface="Hubot-Sans" charset="0"/>
              </a:endParaRPr>
            </a:p>
          </p:txBody>
        </p:sp>
      </p:grpSp>
      <p:sp>
        <p:nvSpPr>
          <p:cNvPr id="6" name="Oval 5"/>
          <p:cNvSpPr/>
          <p:nvPr/>
        </p:nvSpPr>
        <p:spPr>
          <a:xfrm>
            <a:off x="511175" y="3590925"/>
            <a:ext cx="1259840" cy="91630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82625" y="3864610"/>
            <a:ext cx="916940" cy="368300"/>
          </a:xfrm>
          <a:prstGeom prst="rect">
            <a:avLst/>
          </a:prstGeom>
          <a:noFill/>
        </p:spPr>
        <p:txBody>
          <a:bodyPr wrap="square" rtlCol="0">
            <a:spAutoFit/>
          </a:bodyPr>
          <a:p>
            <a:r>
              <a:rPr lang="en-US"/>
              <a:t>START</a:t>
            </a:r>
            <a:endParaRPr lang="en-US"/>
          </a:p>
        </p:txBody>
      </p:sp>
      <p:sp>
        <p:nvSpPr>
          <p:cNvPr id="9" name="Rectangles 8"/>
          <p:cNvSpPr/>
          <p:nvPr/>
        </p:nvSpPr>
        <p:spPr>
          <a:xfrm>
            <a:off x="2230120" y="3864610"/>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2172335" y="5482590"/>
            <a:ext cx="2105025" cy="60134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ectangles 15"/>
          <p:cNvSpPr/>
          <p:nvPr/>
        </p:nvSpPr>
        <p:spPr>
          <a:xfrm>
            <a:off x="5265420" y="2316480"/>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5265420" y="3864610"/>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5265420" y="556831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9293225" y="552513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Rectangles 22"/>
          <p:cNvSpPr/>
          <p:nvPr/>
        </p:nvSpPr>
        <p:spPr>
          <a:xfrm>
            <a:off x="9293225" y="321373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Rectangles 24"/>
          <p:cNvSpPr/>
          <p:nvPr/>
        </p:nvSpPr>
        <p:spPr>
          <a:xfrm>
            <a:off x="9293225" y="223075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2708910" y="3936365"/>
            <a:ext cx="1439545" cy="368300"/>
          </a:xfrm>
          <a:prstGeom prst="rect">
            <a:avLst/>
          </a:prstGeom>
          <a:noFill/>
        </p:spPr>
        <p:txBody>
          <a:bodyPr wrap="square" rtlCol="0">
            <a:spAutoFit/>
          </a:bodyPr>
          <a:p>
            <a:r>
              <a:rPr lang="en-US"/>
              <a:t>LOG IN</a:t>
            </a:r>
            <a:endParaRPr lang="en-US"/>
          </a:p>
        </p:txBody>
      </p:sp>
      <p:sp>
        <p:nvSpPr>
          <p:cNvPr id="27" name="Text Box 26"/>
          <p:cNvSpPr txBox="1"/>
          <p:nvPr/>
        </p:nvSpPr>
        <p:spPr>
          <a:xfrm>
            <a:off x="2573655" y="5641975"/>
            <a:ext cx="1574800" cy="368300"/>
          </a:xfrm>
          <a:prstGeom prst="rect">
            <a:avLst/>
          </a:prstGeom>
          <a:noFill/>
        </p:spPr>
        <p:txBody>
          <a:bodyPr wrap="square" rtlCol="0">
            <a:spAutoFit/>
          </a:bodyPr>
          <a:p>
            <a:r>
              <a:rPr lang="en-US"/>
              <a:t>SIGN UP</a:t>
            </a:r>
            <a:endParaRPr lang="en-US"/>
          </a:p>
        </p:txBody>
      </p:sp>
      <p:sp>
        <p:nvSpPr>
          <p:cNvPr id="28" name="Text Box 27"/>
          <p:cNvSpPr txBox="1"/>
          <p:nvPr/>
        </p:nvSpPr>
        <p:spPr>
          <a:xfrm>
            <a:off x="5594985" y="2375535"/>
            <a:ext cx="1388745" cy="368300"/>
          </a:xfrm>
          <a:prstGeom prst="rect">
            <a:avLst/>
          </a:prstGeom>
          <a:noFill/>
        </p:spPr>
        <p:txBody>
          <a:bodyPr wrap="square" rtlCol="0">
            <a:spAutoFit/>
          </a:bodyPr>
          <a:p>
            <a:r>
              <a:rPr lang="en-US"/>
              <a:t>CHAT GPT</a:t>
            </a:r>
            <a:endParaRPr lang="en-US"/>
          </a:p>
        </p:txBody>
      </p:sp>
      <p:sp>
        <p:nvSpPr>
          <p:cNvPr id="29" name="Text Box 28"/>
          <p:cNvSpPr txBox="1"/>
          <p:nvPr/>
        </p:nvSpPr>
        <p:spPr>
          <a:xfrm>
            <a:off x="5507990" y="3907790"/>
            <a:ext cx="1476375" cy="368300"/>
          </a:xfrm>
          <a:prstGeom prst="rect">
            <a:avLst/>
          </a:prstGeom>
          <a:noFill/>
        </p:spPr>
        <p:txBody>
          <a:bodyPr wrap="square" rtlCol="0">
            <a:spAutoFit/>
          </a:bodyPr>
          <a:p>
            <a:r>
              <a:rPr lang="en-US"/>
              <a:t>CONTACTS</a:t>
            </a:r>
            <a:endParaRPr lang="en-US"/>
          </a:p>
        </p:txBody>
      </p:sp>
      <p:sp>
        <p:nvSpPr>
          <p:cNvPr id="30" name="Text Box 29"/>
          <p:cNvSpPr txBox="1"/>
          <p:nvPr/>
        </p:nvSpPr>
        <p:spPr>
          <a:xfrm>
            <a:off x="5765800" y="5641975"/>
            <a:ext cx="1431925" cy="368300"/>
          </a:xfrm>
          <a:prstGeom prst="rect">
            <a:avLst/>
          </a:prstGeom>
          <a:noFill/>
        </p:spPr>
        <p:txBody>
          <a:bodyPr wrap="square" rtlCol="0">
            <a:spAutoFit/>
          </a:bodyPr>
          <a:p>
            <a:r>
              <a:rPr lang="en-US"/>
              <a:t>FEEDS</a:t>
            </a:r>
            <a:endParaRPr lang="en-US"/>
          </a:p>
        </p:txBody>
      </p:sp>
      <p:sp>
        <p:nvSpPr>
          <p:cNvPr id="31" name="Text Box 30"/>
          <p:cNvSpPr txBox="1"/>
          <p:nvPr/>
        </p:nvSpPr>
        <p:spPr>
          <a:xfrm>
            <a:off x="9899650" y="2304415"/>
            <a:ext cx="1198245" cy="368300"/>
          </a:xfrm>
          <a:prstGeom prst="rect">
            <a:avLst/>
          </a:prstGeom>
          <a:noFill/>
        </p:spPr>
        <p:txBody>
          <a:bodyPr wrap="square" rtlCol="0">
            <a:spAutoFit/>
          </a:bodyPr>
          <a:p>
            <a:r>
              <a:rPr lang="en-US"/>
              <a:t>ABOUT</a:t>
            </a:r>
            <a:endParaRPr lang="en-US"/>
          </a:p>
        </p:txBody>
      </p:sp>
      <p:sp>
        <p:nvSpPr>
          <p:cNvPr id="32" name="Text Box 31"/>
          <p:cNvSpPr txBox="1"/>
          <p:nvPr/>
        </p:nvSpPr>
        <p:spPr>
          <a:xfrm>
            <a:off x="9899650" y="3287395"/>
            <a:ext cx="1163320" cy="368300"/>
          </a:xfrm>
          <a:prstGeom prst="rect">
            <a:avLst/>
          </a:prstGeom>
          <a:noFill/>
        </p:spPr>
        <p:txBody>
          <a:bodyPr wrap="square" rtlCol="0">
            <a:spAutoFit/>
          </a:bodyPr>
          <a:p>
            <a:r>
              <a:rPr lang="en-US"/>
              <a:t>SHARE</a:t>
            </a:r>
            <a:endParaRPr lang="en-US"/>
          </a:p>
        </p:txBody>
      </p:sp>
      <p:sp>
        <p:nvSpPr>
          <p:cNvPr id="33" name="Text Box 32"/>
          <p:cNvSpPr txBox="1"/>
          <p:nvPr/>
        </p:nvSpPr>
        <p:spPr>
          <a:xfrm>
            <a:off x="9725660" y="5599430"/>
            <a:ext cx="1546225" cy="368300"/>
          </a:xfrm>
          <a:prstGeom prst="rect">
            <a:avLst/>
          </a:prstGeom>
          <a:noFill/>
        </p:spPr>
        <p:txBody>
          <a:bodyPr wrap="square" rtlCol="0">
            <a:spAutoFit/>
          </a:bodyPr>
          <a:p>
            <a:r>
              <a:rPr lang="en-US"/>
              <a:t>LOG OUT</a:t>
            </a:r>
            <a:endParaRPr lang="en-US"/>
          </a:p>
        </p:txBody>
      </p:sp>
      <p:sp>
        <p:nvSpPr>
          <p:cNvPr id="34" name="Rectangles 33"/>
          <p:cNvSpPr/>
          <p:nvPr/>
        </p:nvSpPr>
        <p:spPr>
          <a:xfrm>
            <a:off x="9293225" y="4369435"/>
            <a:ext cx="2047240" cy="5156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Text Box 34"/>
          <p:cNvSpPr txBox="1"/>
          <p:nvPr/>
        </p:nvSpPr>
        <p:spPr>
          <a:xfrm>
            <a:off x="9899650" y="4443095"/>
            <a:ext cx="1136650" cy="368300"/>
          </a:xfrm>
          <a:prstGeom prst="rect">
            <a:avLst/>
          </a:prstGeom>
          <a:noFill/>
        </p:spPr>
        <p:txBody>
          <a:bodyPr wrap="square" rtlCol="0">
            <a:spAutoFit/>
          </a:bodyPr>
          <a:p>
            <a:r>
              <a:rPr lang="en-US"/>
              <a:t>CHATS</a:t>
            </a:r>
            <a:endParaRPr lang="en-US"/>
          </a:p>
        </p:txBody>
      </p:sp>
      <p:cxnSp>
        <p:nvCxnSpPr>
          <p:cNvPr id="38" name="Straight Arrow Connector 37"/>
          <p:cNvCxnSpPr>
            <a:stCxn id="6" idx="6"/>
            <a:endCxn id="9" idx="1"/>
          </p:cNvCxnSpPr>
          <p:nvPr/>
        </p:nvCxnSpPr>
        <p:spPr>
          <a:xfrm>
            <a:off x="1771015" y="4049395"/>
            <a:ext cx="459105"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2"/>
            <a:endCxn id="15" idx="0"/>
          </p:cNvCxnSpPr>
          <p:nvPr/>
        </p:nvCxnSpPr>
        <p:spPr>
          <a:xfrm flipH="1">
            <a:off x="3225165" y="4380230"/>
            <a:ext cx="28575" cy="110236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6" idx="3"/>
            <a:endCxn id="17" idx="1"/>
          </p:cNvCxnSpPr>
          <p:nvPr/>
        </p:nvCxnSpPr>
        <p:spPr>
          <a:xfrm>
            <a:off x="4148455" y="4120515"/>
            <a:ext cx="1116965" cy="1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9" idx="2"/>
            <a:endCxn id="18" idx="0"/>
          </p:cNvCxnSpPr>
          <p:nvPr/>
        </p:nvCxnSpPr>
        <p:spPr>
          <a:xfrm>
            <a:off x="6246495" y="4276090"/>
            <a:ext cx="42545" cy="12922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29" idx="0"/>
          </p:cNvCxnSpPr>
          <p:nvPr/>
        </p:nvCxnSpPr>
        <p:spPr>
          <a:xfrm flipH="1">
            <a:off x="6246495" y="2743835"/>
            <a:ext cx="43180" cy="11639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6" idx="3"/>
            <a:endCxn id="25" idx="1"/>
          </p:cNvCxnSpPr>
          <p:nvPr/>
        </p:nvCxnSpPr>
        <p:spPr>
          <a:xfrm flipV="1">
            <a:off x="7312660" y="2488565"/>
            <a:ext cx="1980565" cy="857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6" idx="3"/>
            <a:endCxn id="23" idx="1"/>
          </p:cNvCxnSpPr>
          <p:nvPr/>
        </p:nvCxnSpPr>
        <p:spPr>
          <a:xfrm>
            <a:off x="7312660" y="2574290"/>
            <a:ext cx="1980565" cy="8972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6" idx="3"/>
            <a:endCxn id="20" idx="1"/>
          </p:cNvCxnSpPr>
          <p:nvPr/>
        </p:nvCxnSpPr>
        <p:spPr>
          <a:xfrm>
            <a:off x="7312660" y="2574290"/>
            <a:ext cx="1980565" cy="32086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7" idx="3"/>
            <a:endCxn id="25" idx="1"/>
          </p:cNvCxnSpPr>
          <p:nvPr/>
        </p:nvCxnSpPr>
        <p:spPr>
          <a:xfrm flipV="1">
            <a:off x="7312660" y="2488565"/>
            <a:ext cx="1980565" cy="16338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7" idx="3"/>
            <a:endCxn id="23" idx="1"/>
          </p:cNvCxnSpPr>
          <p:nvPr/>
        </p:nvCxnSpPr>
        <p:spPr>
          <a:xfrm flipV="1">
            <a:off x="7312660" y="3471545"/>
            <a:ext cx="1980565" cy="6508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4" idx="1"/>
          </p:cNvCxnSpPr>
          <p:nvPr/>
        </p:nvCxnSpPr>
        <p:spPr>
          <a:xfrm>
            <a:off x="7312660" y="4108450"/>
            <a:ext cx="1980565" cy="51879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7" idx="3"/>
            <a:endCxn id="20" idx="1"/>
          </p:cNvCxnSpPr>
          <p:nvPr/>
        </p:nvCxnSpPr>
        <p:spPr>
          <a:xfrm>
            <a:off x="7312660" y="4122420"/>
            <a:ext cx="1980565" cy="16605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8" idx="3"/>
            <a:endCxn id="25" idx="1"/>
          </p:cNvCxnSpPr>
          <p:nvPr/>
        </p:nvCxnSpPr>
        <p:spPr>
          <a:xfrm flipV="1">
            <a:off x="7312660" y="2488565"/>
            <a:ext cx="1980565" cy="333756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8" idx="3"/>
          </p:cNvCxnSpPr>
          <p:nvPr/>
        </p:nvCxnSpPr>
        <p:spPr>
          <a:xfrm flipV="1">
            <a:off x="7312660" y="3477895"/>
            <a:ext cx="1975485" cy="23482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8" idx="3"/>
            <a:endCxn id="20" idx="1"/>
          </p:cNvCxnSpPr>
          <p:nvPr/>
        </p:nvCxnSpPr>
        <p:spPr>
          <a:xfrm flipV="1">
            <a:off x="7312660" y="5782945"/>
            <a:ext cx="1980565" cy="4318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FUTURE ENHANCEMENTS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08</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2063115" y="3148330"/>
            <a:ext cx="8140065" cy="2306955"/>
          </a:xfrm>
          <a:prstGeom prst="rect">
            <a:avLst/>
          </a:prstGeom>
          <a:noFill/>
        </p:spPr>
        <p:txBody>
          <a:bodyPr wrap="square" rtlCol="0">
            <a:spAutoFit/>
          </a:bodyPr>
          <a:p>
            <a:pPr marL="285750" indent="-285750">
              <a:buFont typeface="Arial" panose="020B0604020202020204" pitchFamily="34" charset="0"/>
              <a:buChar char="•"/>
            </a:pPr>
            <a:r>
              <a:rPr lang="en-US"/>
              <a:t>KMM (kotlin multiplatform mobile)</a:t>
            </a:r>
            <a:endParaRPr lang="en-US"/>
          </a:p>
          <a:p>
            <a:pPr marL="285750" indent="-285750">
              <a:buFont typeface="Arial" panose="020B0604020202020204" pitchFamily="34" charset="0"/>
              <a:buChar char="•"/>
            </a:pPr>
            <a:r>
              <a:rPr lang="en-US"/>
              <a:t>Video Call</a:t>
            </a:r>
            <a:endParaRPr lang="en-US"/>
          </a:p>
          <a:p>
            <a:pPr marL="285750" indent="-285750">
              <a:buFont typeface="Arial" panose="020B0604020202020204" pitchFamily="34" charset="0"/>
              <a:buChar char="•"/>
            </a:pPr>
            <a:r>
              <a:rPr lang="en-US"/>
              <a:t>Voice Call</a:t>
            </a:r>
            <a:endParaRPr lang="en-US"/>
          </a:p>
          <a:p>
            <a:pPr marL="285750" indent="-285750">
              <a:buFont typeface="Arial" panose="020B0604020202020204" pitchFamily="34" charset="0"/>
              <a:buChar char="•"/>
            </a:pPr>
            <a:r>
              <a:rPr lang="en-US"/>
              <a:t>Last Seen , Online And Typing on navigation bar of chatting activity</a:t>
            </a:r>
            <a:endParaRPr lang="en-US"/>
          </a:p>
          <a:p>
            <a:pPr marL="285750" indent="-285750">
              <a:buFont typeface="Arial" panose="020B0604020202020204" pitchFamily="34" charset="0"/>
              <a:buChar char="•"/>
            </a:pPr>
            <a:r>
              <a:rPr lang="en-US"/>
              <a:t>Video Upload</a:t>
            </a:r>
            <a:endParaRPr lang="en-US"/>
          </a:p>
          <a:p>
            <a:pPr marL="285750" indent="-285750">
              <a:buFont typeface="Arial" panose="020B0604020202020204" pitchFamily="34" charset="0"/>
              <a:buChar char="•"/>
            </a:pPr>
            <a:r>
              <a:rPr lang="en-US"/>
              <a:t>Biometric Authentication</a:t>
            </a:r>
            <a:endParaRPr lang="en-US"/>
          </a:p>
          <a:p>
            <a:pPr marL="285750" indent="-285750">
              <a:buFont typeface="Arial" panose="020B0604020202020204" pitchFamily="34" charset="0"/>
              <a:buChar char="•"/>
            </a:pPr>
            <a:r>
              <a:rPr lang="en-US"/>
              <a:t>Search By contact / user name</a:t>
            </a:r>
            <a:endParaRPr lang="en-US"/>
          </a:p>
          <a:p>
            <a:pPr marL="285750" indent="-285750">
              <a:buFont typeface="Arial" panose="020B0604020202020204" pitchFamily="34" charset="0"/>
              <a:buChar char="•"/>
            </a:pPr>
            <a:r>
              <a:rPr lang="en-US"/>
              <a:t>End to end encription</a:t>
            </a:r>
            <a:endParaRPr 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14" name="矩形 13"/>
          <p:cNvSpPr/>
          <p:nvPr/>
        </p:nvSpPr>
        <p:spPr>
          <a:xfrm>
            <a:off x="0" y="111125"/>
            <a:ext cx="12192635" cy="14058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390900" y="214630"/>
            <a:ext cx="8639810" cy="1302385"/>
            <a:chOff x="-4094" y="3399"/>
            <a:chExt cx="13606" cy="2051"/>
          </a:xfrm>
        </p:grpSpPr>
        <p:sp>
          <p:nvSpPr>
            <p:cNvPr id="13" name="文本框 12"/>
            <p:cNvSpPr txBox="1"/>
            <p:nvPr/>
          </p:nvSpPr>
          <p:spPr>
            <a:xfrm>
              <a:off x="-4094" y="3884"/>
              <a:ext cx="11212"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VISUAL APPEARANCE OF APP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01" y="3399"/>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09</a:t>
              </a:r>
              <a:endParaRPr lang="en-US" altLang="zh-CN" sz="7200" b="1">
                <a:solidFill>
                  <a:schemeClr val="bg1"/>
                </a:solidFill>
                <a:latin typeface="Hubot-Sans" charset="0"/>
                <a:ea typeface="Hubot-Sans" charset="0"/>
                <a:cs typeface="Hubot-Sans" charset="0"/>
              </a:endParaRPr>
            </a:p>
          </p:txBody>
        </p:sp>
      </p:grpSp>
      <p:pic>
        <p:nvPicPr>
          <p:cNvPr id="4" name="Content Placeholder 3" descr="Screenshot_2023-07-19-22-24-42-627_com.example.chattingapp[1]"/>
          <p:cNvPicPr>
            <a:picLocks noChangeAspect="1"/>
          </p:cNvPicPr>
          <p:nvPr>
            <p:ph sz="half" idx="1"/>
          </p:nvPr>
        </p:nvPicPr>
        <p:blipFill>
          <a:blip r:embed="rId1"/>
          <a:stretch>
            <a:fillRect/>
          </a:stretch>
        </p:blipFill>
        <p:spPr>
          <a:xfrm>
            <a:off x="608330" y="1717675"/>
            <a:ext cx="2136775" cy="4748530"/>
          </a:xfrm>
          <a:prstGeom prst="rect">
            <a:avLst/>
          </a:prstGeom>
        </p:spPr>
      </p:pic>
      <p:pic>
        <p:nvPicPr>
          <p:cNvPr id="5" name="Content Placeholder 4" descr="Screenshot_2023-07-19-22-24-48-103_com.example.chattingapp[1]"/>
          <p:cNvPicPr>
            <a:picLocks noChangeAspect="1"/>
          </p:cNvPicPr>
          <p:nvPr>
            <p:ph sz="half" idx="2"/>
          </p:nvPr>
        </p:nvPicPr>
        <p:blipFill>
          <a:blip r:embed="rId2"/>
          <a:stretch>
            <a:fillRect/>
          </a:stretch>
        </p:blipFill>
        <p:spPr>
          <a:xfrm>
            <a:off x="3390900" y="1717675"/>
            <a:ext cx="2136775" cy="4748530"/>
          </a:xfrm>
          <a:prstGeom prst="rect">
            <a:avLst/>
          </a:prstGeom>
        </p:spPr>
      </p:pic>
      <p:pic>
        <p:nvPicPr>
          <p:cNvPr id="8" name="Picture 7" descr="Screenshot_2023-07-19-22-25-10-034_com.example.chattingapp[1]"/>
          <p:cNvPicPr>
            <a:picLocks noChangeAspect="1"/>
          </p:cNvPicPr>
          <p:nvPr/>
        </p:nvPicPr>
        <p:blipFill>
          <a:blip r:embed="rId3"/>
          <a:stretch>
            <a:fillRect/>
          </a:stretch>
        </p:blipFill>
        <p:spPr>
          <a:xfrm>
            <a:off x="6116955" y="1682750"/>
            <a:ext cx="2171065" cy="4826000"/>
          </a:xfrm>
          <a:prstGeom prst="rect">
            <a:avLst/>
          </a:prstGeom>
        </p:spPr>
      </p:pic>
      <p:pic>
        <p:nvPicPr>
          <p:cNvPr id="9" name="Picture 8" descr="Screenshot_2023-07-19-22-25-43-282_com.example.chattingapp[1]"/>
          <p:cNvPicPr>
            <a:picLocks noChangeAspect="1"/>
          </p:cNvPicPr>
          <p:nvPr/>
        </p:nvPicPr>
        <p:blipFill>
          <a:blip r:embed="rId4"/>
          <a:stretch>
            <a:fillRect/>
          </a:stretch>
        </p:blipFill>
        <p:spPr>
          <a:xfrm>
            <a:off x="8706485" y="1638935"/>
            <a:ext cx="2211070" cy="4914265"/>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en-US"/>
              <a:t>Short Videos</a:t>
            </a:r>
            <a:endParaRPr lang="en-US"/>
          </a:p>
        </p:txBody>
      </p:sp>
      <p:pic>
        <p:nvPicPr>
          <p:cNvPr id="5" name="Content Placeholder 4" descr="Screenshot_2023-07-19-22-25-18-810_com.example.chattingapp[1]"/>
          <p:cNvPicPr>
            <a:picLocks noChangeAspect="1"/>
          </p:cNvPicPr>
          <p:nvPr>
            <p:ph sz="half" idx="1"/>
          </p:nvPr>
        </p:nvPicPr>
        <p:blipFill>
          <a:blip r:embed="rId1"/>
          <a:stretch>
            <a:fillRect/>
          </a:stretch>
        </p:blipFill>
        <p:spPr>
          <a:xfrm>
            <a:off x="1160780" y="1674495"/>
            <a:ext cx="2136775" cy="4748530"/>
          </a:xfrm>
          <a:prstGeom prst="rect">
            <a:avLst/>
          </a:prstGeom>
        </p:spPr>
      </p:pic>
      <p:pic>
        <p:nvPicPr>
          <p:cNvPr id="6" name="Content Placeholder 5" descr="Screenshot_2023-07-19-22-25-21-981_com.example.chattingapp[1]"/>
          <p:cNvPicPr>
            <a:picLocks noChangeAspect="1"/>
          </p:cNvPicPr>
          <p:nvPr>
            <p:ph sz="half" idx="2"/>
          </p:nvPr>
        </p:nvPicPr>
        <p:blipFill>
          <a:blip r:embed="rId2"/>
          <a:stretch>
            <a:fillRect/>
          </a:stretch>
        </p:blipFill>
        <p:spPr>
          <a:xfrm>
            <a:off x="4597400" y="1674495"/>
            <a:ext cx="2136775" cy="4748530"/>
          </a:xfrm>
          <a:prstGeom prst="rect">
            <a:avLst/>
          </a:prstGeom>
        </p:spPr>
      </p:pic>
      <p:sp>
        <p:nvSpPr>
          <p:cNvPr id="7" name="Text Box 6"/>
          <p:cNvSpPr txBox="1"/>
          <p:nvPr/>
        </p:nvSpPr>
        <p:spPr>
          <a:xfrm>
            <a:off x="7824470" y="3477260"/>
            <a:ext cx="3752850" cy="922020"/>
          </a:xfrm>
          <a:prstGeom prst="rect">
            <a:avLst/>
          </a:prstGeom>
          <a:noFill/>
        </p:spPr>
        <p:txBody>
          <a:bodyPr wrap="square" rtlCol="0">
            <a:spAutoFit/>
          </a:bodyPr>
          <a:p>
            <a:pPr algn="just"/>
            <a:r>
              <a:rPr lang="en-US"/>
              <a:t>Scrollable short videos with like and share Option and resource optimization with recycle View.</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ChatGPT</a:t>
            </a:r>
            <a:endParaRPr lang="en-US"/>
          </a:p>
        </p:txBody>
      </p:sp>
      <p:pic>
        <p:nvPicPr>
          <p:cNvPr id="5" name="Content Placeholder 4" descr="Screenshot_2023-07-19-22-39-04-012_com.example.chattingapp[1]"/>
          <p:cNvPicPr>
            <a:picLocks noChangeAspect="1"/>
          </p:cNvPicPr>
          <p:nvPr>
            <p:ph sz="half" idx="1"/>
          </p:nvPr>
        </p:nvPicPr>
        <p:blipFill>
          <a:blip r:embed="rId1"/>
          <a:stretch>
            <a:fillRect/>
          </a:stretch>
        </p:blipFill>
        <p:spPr>
          <a:xfrm>
            <a:off x="829310" y="1616710"/>
            <a:ext cx="2136775" cy="4748530"/>
          </a:xfrm>
          <a:prstGeom prst="rect">
            <a:avLst/>
          </a:prstGeom>
        </p:spPr>
      </p:pic>
      <p:pic>
        <p:nvPicPr>
          <p:cNvPr id="6" name="Content Placeholder 5" descr="Screenshot_2023-07-19-22-39-14-291_com.example.chattingapp[1]"/>
          <p:cNvPicPr>
            <a:picLocks noChangeAspect="1"/>
          </p:cNvPicPr>
          <p:nvPr>
            <p:ph sz="half" idx="2"/>
          </p:nvPr>
        </p:nvPicPr>
        <p:blipFill>
          <a:blip r:embed="rId2"/>
          <a:stretch>
            <a:fillRect/>
          </a:stretch>
        </p:blipFill>
        <p:spPr>
          <a:xfrm>
            <a:off x="4554220" y="1616710"/>
            <a:ext cx="2136775" cy="4748530"/>
          </a:xfrm>
          <a:prstGeom prst="rect">
            <a:avLst/>
          </a:prstGeom>
        </p:spPr>
      </p:pic>
      <p:pic>
        <p:nvPicPr>
          <p:cNvPr id="7" name="Picture 6" descr="Screenshot_2023-07-19-22-39-24-051_com.example.chattingapp[1]"/>
          <p:cNvPicPr>
            <a:picLocks noChangeAspect="1"/>
          </p:cNvPicPr>
          <p:nvPr/>
        </p:nvPicPr>
        <p:blipFill>
          <a:blip r:embed="rId3"/>
          <a:stretch>
            <a:fillRect/>
          </a:stretch>
        </p:blipFill>
        <p:spPr>
          <a:xfrm>
            <a:off x="8523605" y="1539240"/>
            <a:ext cx="2206625" cy="49034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OTHER ACTIVITIES</a:t>
            </a:r>
            <a:endParaRPr lang="en-US"/>
          </a:p>
        </p:txBody>
      </p:sp>
      <p:pic>
        <p:nvPicPr>
          <p:cNvPr id="5" name="Content Placeholder 4" descr="Screenshot_2023-07-19-22-41-40-759_com.example.chattingapp[1]"/>
          <p:cNvPicPr>
            <a:picLocks noChangeAspect="1"/>
          </p:cNvPicPr>
          <p:nvPr>
            <p:ph sz="half" idx="1"/>
          </p:nvPr>
        </p:nvPicPr>
        <p:blipFill>
          <a:blip r:embed="rId1"/>
          <a:stretch>
            <a:fillRect/>
          </a:stretch>
        </p:blipFill>
        <p:spPr>
          <a:xfrm>
            <a:off x="1161415" y="1501140"/>
            <a:ext cx="2136775" cy="4748530"/>
          </a:xfrm>
          <a:prstGeom prst="rect">
            <a:avLst/>
          </a:prstGeom>
        </p:spPr>
      </p:pic>
      <p:pic>
        <p:nvPicPr>
          <p:cNvPr id="6" name="Content Placeholder 5" descr="Screenshot_2023-07-19-22-55-17-357_com.example.chattingapp[1]"/>
          <p:cNvPicPr>
            <a:picLocks noChangeAspect="1"/>
          </p:cNvPicPr>
          <p:nvPr>
            <p:ph sz="half" idx="2"/>
          </p:nvPr>
        </p:nvPicPr>
        <p:blipFill>
          <a:blip r:embed="rId2"/>
          <a:stretch>
            <a:fillRect/>
          </a:stretch>
        </p:blipFill>
        <p:spPr>
          <a:xfrm>
            <a:off x="4900930" y="1501140"/>
            <a:ext cx="2136775" cy="4748530"/>
          </a:xfrm>
          <a:prstGeom prst="rect">
            <a:avLst/>
          </a:prstGeom>
        </p:spPr>
      </p:pic>
      <p:pic>
        <p:nvPicPr>
          <p:cNvPr id="7" name="Picture 6" descr="Screenshot_2023-07-19-22-55-43-408_android[1]"/>
          <p:cNvPicPr>
            <a:picLocks noChangeAspect="1"/>
          </p:cNvPicPr>
          <p:nvPr/>
        </p:nvPicPr>
        <p:blipFill>
          <a:blip r:embed="rId3"/>
          <a:stretch>
            <a:fillRect/>
          </a:stretch>
        </p:blipFill>
        <p:spPr>
          <a:xfrm>
            <a:off x="8432800" y="1471930"/>
            <a:ext cx="2178050" cy="48399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CONCLUSION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10</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051685"/>
            <a:ext cx="10864215" cy="4523105"/>
          </a:xfrm>
          <a:prstGeom prst="rect">
            <a:avLst/>
          </a:prstGeom>
          <a:noFill/>
        </p:spPr>
        <p:txBody>
          <a:bodyPr wrap="square" rtlCol="0">
            <a:spAutoFit/>
          </a:bodyPr>
          <a:p>
            <a:pPr algn="just"/>
            <a:r>
              <a:rPr lang="en-US"/>
              <a:t>In conclusion, the integration of short videos and ChatGPT into a chatting app opens up exciting possibilities for enhanced communication and user engagement. By combining these features, the app can offer a dynamic and immersive experience for users to connect, express themselves, and engage in meaningful conversations.</a:t>
            </a:r>
            <a:endParaRPr lang="en-US"/>
          </a:p>
          <a:p>
            <a:pPr algn="just"/>
            <a:endParaRPr lang="en-US"/>
          </a:p>
          <a:p>
            <a:pPr algn="just"/>
            <a:r>
              <a:rPr lang="en-US"/>
              <a:t>The inclusion of short videos allows users to share their creativity, talents, and ideas in a concise and visually captivating format. Users can leverage video creation tools, effects, and filters to produce compelling content directly within the app. These short videos add a new dimension to communication, enabling users to convey emotions, experiences, and stories in a more engaging and expressive manner.</a:t>
            </a:r>
            <a:endParaRPr lang="en-US"/>
          </a:p>
          <a:p>
            <a:pPr algn="just"/>
            <a:endParaRPr lang="en-US"/>
          </a:p>
          <a:p>
            <a:pPr algn="just"/>
            <a:r>
              <a:rPr lang="en-US"/>
              <a:t>With the integration of ChatGPT, the app gains the ability to generate intelligent and context-aware responses, enhancing the conversational experience. ChatGPT's advanced natural language processing capabilities enable it to understand and respond to a wide range of topics, providing users with informative, engaging, and lifelike interactions. This feature elevates the quality of conversations and fosters a more interactive and immersive chat experience.</a:t>
            </a:r>
            <a:endParaRPr 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JRNWSC3/AppData/Local/Temp/picturecompress_20220114142800/output_11.jpgoutput_11"/>
          <p:cNvPicPr>
            <a:picLocks noChangeAspect="1"/>
          </p:cNvPicPr>
          <p:nvPr/>
        </p:nvPicPr>
        <p:blipFill>
          <a:blip r:embed="rId1"/>
          <a:stretch>
            <a:fillRect/>
          </a:stretch>
        </p:blipFill>
        <p:spPr>
          <a:xfrm>
            <a:off x="1270" y="0"/>
            <a:ext cx="12192000" cy="6856095"/>
          </a:xfrm>
          <a:prstGeom prst="rect">
            <a:avLst/>
          </a:prstGeom>
        </p:spPr>
      </p:pic>
      <p:sp>
        <p:nvSpPr>
          <p:cNvPr id="14" name="矩形 9"/>
          <p:cNvSpPr/>
          <p:nvPr/>
        </p:nvSpPr>
        <p:spPr>
          <a:xfrm>
            <a:off x="-3810" y="-6349"/>
            <a:ext cx="12192000" cy="6857999"/>
          </a:xfrm>
          <a:prstGeom prst="rect">
            <a:avLst/>
          </a:prstGeom>
          <a:gradFill flip="none" rotWithShape="1">
            <a:gsLst>
              <a:gs pos="0">
                <a:schemeClr val="accent1"/>
              </a:gs>
              <a:gs pos="100000">
                <a:schemeClr val="accent1">
                  <a:alpha val="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cs typeface="+mn-ea"/>
              <a:sym typeface="+mn-lt"/>
            </a:endParaRPr>
          </a:p>
        </p:txBody>
      </p:sp>
      <p:sp>
        <p:nvSpPr>
          <p:cNvPr id="288" name="矩形 287"/>
          <p:cNvSpPr/>
          <p:nvPr/>
        </p:nvSpPr>
        <p:spPr>
          <a:xfrm>
            <a:off x="635" y="4004310"/>
            <a:ext cx="12192635" cy="2853690"/>
          </a:xfrm>
          <a:prstGeom prst="rect">
            <a:avLst/>
          </a:prstGeom>
          <a:gradFill>
            <a:gsLst>
              <a:gs pos="100000">
                <a:srgbClr val="EDE2D8">
                  <a:alpha val="62000"/>
                </a:srgbClr>
              </a:gs>
              <a:gs pos="0">
                <a:srgbClr val="80A1BE">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ubot-Sans" charset="0"/>
              <a:ea typeface="Hubot-Sans" charset="0"/>
              <a:cs typeface="Hubot-Sans" charset="0"/>
            </a:endParaRPr>
          </a:p>
        </p:txBody>
      </p:sp>
      <p:sp>
        <p:nvSpPr>
          <p:cNvPr id="9" name="文本框 8"/>
          <p:cNvSpPr txBox="1"/>
          <p:nvPr/>
        </p:nvSpPr>
        <p:spPr>
          <a:xfrm>
            <a:off x="1666240" y="2584450"/>
            <a:ext cx="8420100" cy="110680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600" b="1" i="1" u="none" strike="noStrike" kern="1200" cap="none" spc="0" normalizeH="0" baseline="0" noProof="0" dirty="0">
                <a:ln>
                  <a:noFill/>
                </a:ln>
                <a:solidFill>
                  <a:schemeClr val="bg1"/>
                </a:solidFill>
                <a:effectLst/>
                <a:uLnTx/>
                <a:uFillTx/>
                <a:latin typeface="Hubot-Sans" charset="0"/>
                <a:ea typeface="Hubot-Sans" charset="0"/>
                <a:cs typeface="+mn-ea"/>
                <a:sym typeface="+mn-lt"/>
              </a:rPr>
              <a:t>THANK YOU</a:t>
            </a:r>
            <a:endParaRPr kumimoji="0" lang="zh-CN" altLang="en-US" sz="6600" b="1" i="1" u="none" strike="noStrike" kern="1200" cap="none" spc="0" normalizeH="0" baseline="0" noProof="0" dirty="0">
              <a:ln>
                <a:noFill/>
              </a:ln>
              <a:solidFill>
                <a:schemeClr val="bg1"/>
              </a:solidFill>
              <a:effectLst/>
              <a:uLnTx/>
              <a:uFillTx/>
              <a:latin typeface="Hubot-Sans" charset="0"/>
              <a:ea typeface="Hubot-Sans" charset="0"/>
              <a:cs typeface="+mn-ea"/>
              <a:sym typeface="+mn-lt"/>
            </a:endParaRPr>
          </a:p>
        </p:txBody>
      </p:sp>
      <p:sp>
        <p:nvSpPr>
          <p:cNvPr id="11" name="文本框 25"/>
          <p:cNvSpPr/>
          <p:nvPr/>
        </p:nvSpPr>
        <p:spPr>
          <a:xfrm>
            <a:off x="1666240" y="1607382"/>
            <a:ext cx="3138170" cy="977265"/>
          </a:xfrm>
          <a:prstGeom prst="rect">
            <a:avLst/>
          </a:prstGeom>
        </p:spPr>
        <p:txBody>
          <a:bodyPr wrap="non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4800" b="1" i="1" u="none" strike="noStrike" kern="1200" cap="none" spc="0" normalizeH="0" baseline="0" noProof="0" dirty="0">
                <a:ln>
                  <a:noFill/>
                </a:ln>
                <a:solidFill>
                  <a:schemeClr val="bg1"/>
                </a:solidFill>
                <a:effectLst/>
                <a:uLnTx/>
                <a:uFillTx/>
                <a:latin typeface="Hubot-Sans" charset="0"/>
                <a:ea typeface="Hubot-Sans" charset="0"/>
                <a:cs typeface="+mn-ea"/>
                <a:sym typeface="+mn-lt"/>
              </a:rPr>
              <a:t>—</a:t>
            </a:r>
            <a:endParaRPr kumimoji="0" lang="en-US" altLang="zh-CN" sz="4800" b="1" i="1" u="none" strike="noStrike" kern="1200" cap="none" spc="0" normalizeH="0" baseline="0" noProof="0" dirty="0">
              <a:ln>
                <a:noFill/>
              </a:ln>
              <a:solidFill>
                <a:schemeClr val="bg1"/>
              </a:solidFill>
              <a:effectLst/>
              <a:uLnTx/>
              <a:uFillTx/>
              <a:latin typeface="Hubot-Sans" charset="0"/>
              <a:ea typeface="Hubot-Sans" charset="0"/>
              <a:cs typeface="+mn-ea"/>
              <a:sym typeface="+mn-lt"/>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82650" y="408305"/>
            <a:ext cx="10924540" cy="891540"/>
          </a:xfrm>
          <a:prstGeom prst="rect">
            <a:avLst/>
          </a:prstGeom>
          <a:noFill/>
        </p:spPr>
        <p:txBody>
          <a:bodyPr wrap="square" rtlCol="0">
            <a:spAutoFit/>
          </a:bodyPr>
          <a:p>
            <a:pPr algn="ctr"/>
            <a:r>
              <a:rPr lang="en-US" sz="2400"/>
              <a:t>PROJECT PRESENTATION FOR MINOR PROJECT - I</a:t>
            </a:r>
            <a:r>
              <a:rPr lang="en-US"/>
              <a:t> </a:t>
            </a:r>
            <a:endParaRPr lang="en-US"/>
          </a:p>
          <a:p>
            <a:pPr algn="ctr"/>
            <a:r>
              <a:rPr lang="en-US" sz="2800"/>
              <a:t>MASTER OF COMPUTER APPLICATION</a:t>
            </a:r>
            <a:endParaRPr lang="en-US" sz="2800"/>
          </a:p>
        </p:txBody>
      </p:sp>
      <p:pic>
        <p:nvPicPr>
          <p:cNvPr id="3" name="Picture 20"/>
          <p:cNvPicPr>
            <a:picLocks noChangeAspect="1" noChangeArrowheads="1"/>
          </p:cNvPicPr>
          <p:nvPr/>
        </p:nvPicPr>
        <p:blipFill>
          <a:blip r:embed="rId1"/>
          <a:srcRect l="2470" t="1868" r="2159" b="2"/>
          <a:stretch>
            <a:fillRect/>
          </a:stretch>
        </p:blipFill>
        <p:spPr>
          <a:xfrm>
            <a:off x="4589463" y="1521143"/>
            <a:ext cx="2812415" cy="2727325"/>
          </a:xfrm>
          <a:prstGeom prst="rect">
            <a:avLst/>
          </a:prstGeom>
          <a:noFill/>
          <a:ln w="9525">
            <a:noFill/>
            <a:miter lim="800000"/>
            <a:headEnd/>
            <a:tailEnd/>
          </a:ln>
        </p:spPr>
      </p:pic>
      <p:sp>
        <p:nvSpPr>
          <p:cNvPr id="5" name="Text Box 4"/>
          <p:cNvSpPr txBox="1"/>
          <p:nvPr/>
        </p:nvSpPr>
        <p:spPr>
          <a:xfrm>
            <a:off x="783590" y="4766945"/>
            <a:ext cx="10909300" cy="1476375"/>
          </a:xfrm>
          <a:prstGeom prst="rect">
            <a:avLst/>
          </a:prstGeom>
          <a:noFill/>
        </p:spPr>
        <p:txBody>
          <a:bodyPr wrap="square" rtlCol="0">
            <a:spAutoFit/>
          </a:bodyPr>
          <a:p>
            <a:r>
              <a:rPr lang="en-US" b="1" u="sng"/>
              <a:t>PROJECT GUIDE :</a:t>
            </a:r>
            <a:r>
              <a:rPr lang="en-US"/>
              <a:t>							</a:t>
            </a:r>
            <a:r>
              <a:rPr lang="en-US" b="1" u="sng"/>
              <a:t>SUBMITED BY :</a:t>
            </a:r>
            <a:endParaRPr lang="en-US"/>
          </a:p>
          <a:p>
            <a:endParaRPr lang="en-US"/>
          </a:p>
          <a:p>
            <a:r>
              <a:rPr lang="en-US"/>
              <a:t>Mrs. Swarnalata Pati							Sumit Behera</a:t>
            </a:r>
            <a:endParaRPr lang="en-US"/>
          </a:p>
          <a:p>
            <a:r>
              <a:rPr lang="en-US"/>
              <a:t>Assistant Professor							2224100003</a:t>
            </a:r>
            <a:endParaRPr lang="en-US"/>
          </a:p>
          <a:p>
            <a:r>
              <a:rPr lang="en-US"/>
              <a:t>CSA (MCA)</a:t>
            </a:r>
            <a:endParaRPr 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C:/Users/JRNWSC3/AppData/Local/Temp/picturecompress_20220114142800/output_2.jpgoutput_2"/>
          <p:cNvPicPr>
            <a:picLocks noChangeAspect="1"/>
          </p:cNvPicPr>
          <p:nvPr/>
        </p:nvPicPr>
        <p:blipFill>
          <a:blip r:embed="rId1"/>
          <a:srcRect/>
          <a:stretch>
            <a:fillRect/>
          </a:stretch>
        </p:blipFill>
        <p:spPr>
          <a:xfrm>
            <a:off x="4128" y="0"/>
            <a:ext cx="12183745" cy="6851650"/>
          </a:xfrm>
          <a:prstGeom prst="rect">
            <a:avLst/>
          </a:prstGeom>
        </p:spPr>
      </p:pic>
      <p:sp>
        <p:nvSpPr>
          <p:cNvPr id="14" name="矩形 9"/>
          <p:cNvSpPr/>
          <p:nvPr/>
        </p:nvSpPr>
        <p:spPr>
          <a:xfrm>
            <a:off x="-3810" y="-6349"/>
            <a:ext cx="12192000" cy="6857999"/>
          </a:xfrm>
          <a:prstGeom prst="rect">
            <a:avLst/>
          </a:prstGeom>
          <a:gradFill flip="none" rotWithShape="1">
            <a:gsLst>
              <a:gs pos="0">
                <a:schemeClr val="accent1"/>
              </a:gs>
              <a:gs pos="100000">
                <a:schemeClr val="accent1">
                  <a:alpha val="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cs typeface="+mn-ea"/>
              <a:sym typeface="+mn-lt"/>
            </a:endParaRPr>
          </a:p>
        </p:txBody>
      </p:sp>
      <p:sp>
        <p:nvSpPr>
          <p:cNvPr id="17" name="任意多边形: 形状 6"/>
          <p:cNvSpPr/>
          <p:nvPr/>
        </p:nvSpPr>
        <p:spPr>
          <a:xfrm rot="5400000" flipV="1">
            <a:off x="-1464945" y="1464945"/>
            <a:ext cx="6858000" cy="3927475"/>
          </a:xfrm>
          <a:custGeom>
            <a:avLst/>
            <a:gdLst>
              <a:gd name="connsiteX0" fmla="*/ 6858001 w 6858001"/>
              <a:gd name="connsiteY0" fmla="*/ 0 h 4865108"/>
              <a:gd name="connsiteX1" fmla="*/ 6858000 w 6858001"/>
              <a:gd name="connsiteY1" fmla="*/ 3160994 h 4865108"/>
              <a:gd name="connsiteX2" fmla="*/ 4289760 w 6858001"/>
              <a:gd name="connsiteY2" fmla="*/ 1773756 h 4865108"/>
              <a:gd name="connsiteX3" fmla="*/ 1323948 w 6858001"/>
              <a:gd name="connsiteY3" fmla="*/ 4865108 h 4865108"/>
              <a:gd name="connsiteX4" fmla="*/ 0 w 6858001"/>
              <a:gd name="connsiteY4" fmla="*/ 4055161 h 4865108"/>
              <a:gd name="connsiteX5" fmla="*/ 1 w 6858001"/>
              <a:gd name="connsiteY5" fmla="*/ 0 h 486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1" h="4865108">
                <a:moveTo>
                  <a:pt x="6858001" y="0"/>
                </a:moveTo>
                <a:lnTo>
                  <a:pt x="6858000" y="3160994"/>
                </a:lnTo>
                <a:lnTo>
                  <a:pt x="4289760" y="1773756"/>
                </a:lnTo>
                <a:lnTo>
                  <a:pt x="1323948" y="4865108"/>
                </a:lnTo>
                <a:lnTo>
                  <a:pt x="0" y="4055161"/>
                </a:lnTo>
                <a:lnTo>
                  <a:pt x="1" y="0"/>
                </a:lnTo>
                <a:close/>
              </a:path>
            </a:pathLst>
          </a:custGeom>
          <a:gradFill flip="none" rotWithShape="1">
            <a:gsLst>
              <a:gs pos="5000">
                <a:schemeClr val="accent1"/>
              </a:gs>
              <a:gs pos="100000">
                <a:schemeClr val="accent3">
                  <a:alpha val="43000"/>
                </a:schemeClr>
              </a:gs>
            </a:gsLst>
            <a:lin ang="13500000" scaled="1"/>
            <a:tileRect/>
          </a:gra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 name="任意多边形: 形状 8"/>
          <p:cNvSpPr/>
          <p:nvPr/>
        </p:nvSpPr>
        <p:spPr>
          <a:xfrm rot="5400000" flipV="1">
            <a:off x="-277495" y="1458595"/>
            <a:ext cx="6858000" cy="3927475"/>
          </a:xfrm>
          <a:custGeom>
            <a:avLst/>
            <a:gdLst>
              <a:gd name="connsiteX0" fmla="*/ 0 w 6858001"/>
              <a:gd name="connsiteY0" fmla="*/ 4055161 h 4865108"/>
              <a:gd name="connsiteX1" fmla="*/ 1323948 w 6858001"/>
              <a:gd name="connsiteY1" fmla="*/ 4865108 h 4865108"/>
              <a:gd name="connsiteX2" fmla="*/ 4289760 w 6858001"/>
              <a:gd name="connsiteY2" fmla="*/ 1773756 h 4865108"/>
              <a:gd name="connsiteX3" fmla="*/ 6858000 w 6858001"/>
              <a:gd name="connsiteY3" fmla="*/ 3160994 h 4865108"/>
              <a:gd name="connsiteX4" fmla="*/ 6858001 w 6858001"/>
              <a:gd name="connsiteY4" fmla="*/ 1681362 h 4865108"/>
              <a:gd name="connsiteX5" fmla="*/ 4289761 w 6858001"/>
              <a:gd name="connsiteY5" fmla="*/ 294124 h 4865108"/>
              <a:gd name="connsiteX6" fmla="*/ 1323949 w 6858001"/>
              <a:gd name="connsiteY6" fmla="*/ 3385476 h 4865108"/>
              <a:gd name="connsiteX7" fmla="*/ 1 w 6858001"/>
              <a:gd name="connsiteY7" fmla="*/ 2575529 h 4865108"/>
              <a:gd name="connsiteX8" fmla="*/ 2 w 6858001"/>
              <a:gd name="connsiteY8" fmla="*/ 0 h 4865108"/>
              <a:gd name="connsiteX9" fmla="*/ 1 w 6858001"/>
              <a:gd name="connsiteY9" fmla="*/ 0 h 486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01" h="4865108">
                <a:moveTo>
                  <a:pt x="0" y="4055161"/>
                </a:moveTo>
                <a:lnTo>
                  <a:pt x="1323948" y="4865108"/>
                </a:lnTo>
                <a:lnTo>
                  <a:pt x="4289760" y="1773756"/>
                </a:lnTo>
                <a:lnTo>
                  <a:pt x="6858000" y="3160994"/>
                </a:lnTo>
                <a:lnTo>
                  <a:pt x="6858001" y="1681362"/>
                </a:lnTo>
                <a:lnTo>
                  <a:pt x="4289761" y="294124"/>
                </a:lnTo>
                <a:lnTo>
                  <a:pt x="1323949" y="3385476"/>
                </a:lnTo>
                <a:lnTo>
                  <a:pt x="1" y="2575529"/>
                </a:lnTo>
                <a:lnTo>
                  <a:pt x="2" y="0"/>
                </a:lnTo>
                <a:lnTo>
                  <a:pt x="1" y="0"/>
                </a:lnTo>
                <a:close/>
              </a:path>
            </a:pathLst>
          </a:custGeom>
          <a:gradFill flip="none" rotWithShape="1">
            <a:gsLst>
              <a:gs pos="5000">
                <a:schemeClr val="accent1">
                  <a:alpha val="0"/>
                </a:schemeClr>
              </a:gs>
              <a:gs pos="100000">
                <a:schemeClr val="accent3"/>
              </a:gs>
            </a:gsLst>
            <a:lin ang="13500000" scaled="1"/>
            <a:tileRect/>
          </a:gra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 name="文本框 51"/>
          <p:cNvSpPr txBox="1"/>
          <p:nvPr/>
        </p:nvSpPr>
        <p:spPr>
          <a:xfrm>
            <a:off x="6913880" y="1875155"/>
            <a:ext cx="3176270"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Hubot-Sans Black" charset="0"/>
                <a:ea typeface="Hubot-Sans Black" charset="0"/>
                <a:cs typeface="+mn-ea"/>
                <a:sym typeface="+mn-lt"/>
              </a:rPr>
              <a:t>INTRODUCTION</a:t>
            </a:r>
            <a:endParaRPr kumimoji="0" lang="en-US" altLang="zh-CN" sz="2400" b="0" i="0" u="none" strike="noStrike" kern="1200" cap="none" spc="0" normalizeH="0" baseline="0" noProof="0" dirty="0">
              <a:ln>
                <a:noFill/>
              </a:ln>
              <a:solidFill>
                <a:prstClr val="white"/>
              </a:solidFill>
              <a:effectLst/>
              <a:uLnTx/>
              <a:uFillTx/>
              <a:latin typeface="Hubot-Sans Black" charset="0"/>
              <a:ea typeface="Hubot-Sans Black" charset="0"/>
              <a:cs typeface="+mn-ea"/>
              <a:sym typeface="+mn-lt"/>
            </a:endParaRPr>
          </a:p>
        </p:txBody>
      </p:sp>
      <p:sp>
        <p:nvSpPr>
          <p:cNvPr id="55" name="文本框 54"/>
          <p:cNvSpPr txBox="1"/>
          <p:nvPr/>
        </p:nvSpPr>
        <p:spPr>
          <a:xfrm>
            <a:off x="6812280" y="2786380"/>
            <a:ext cx="3379470" cy="460375"/>
          </a:xfrm>
          <a:prstGeom prst="rect">
            <a:avLst/>
          </a:prstGeom>
          <a:noFill/>
        </p:spPr>
        <p:txBody>
          <a:bodyPr wrap="square" rtlCol="0">
            <a:spAutoFit/>
            <a:scene3d>
              <a:camera prst="orthographicFront"/>
              <a:lightRig rig="threePt" dir="t"/>
            </a:scene3d>
            <a:sp3d contourW="12700"/>
          </a:bodyPr>
          <a:lstStyle/>
          <a:p>
            <a:r>
              <a:rPr lang="en-US" altLang="zh-CN" sz="2400" dirty="0">
                <a:solidFill>
                  <a:prstClr val="white"/>
                </a:solidFill>
                <a:latin typeface="Hubot-Sans Black" charset="0"/>
                <a:ea typeface="Hubot-Sans Black" charset="0"/>
                <a:cs typeface="+mn-ea"/>
                <a:sym typeface="+mn-lt"/>
              </a:rPr>
              <a:t> OBJECTIVE</a:t>
            </a:r>
            <a:endParaRPr lang="en-US" altLang="zh-CN" sz="2400" dirty="0">
              <a:solidFill>
                <a:prstClr val="white"/>
              </a:solidFill>
              <a:latin typeface="Hubot-Sans Black" charset="0"/>
              <a:ea typeface="Hubot-Sans Black" charset="0"/>
              <a:cs typeface="+mn-ea"/>
              <a:sym typeface="+mn-lt"/>
            </a:endParaRPr>
          </a:p>
        </p:txBody>
      </p:sp>
      <p:sp>
        <p:nvSpPr>
          <p:cNvPr id="58" name="文本框 57"/>
          <p:cNvSpPr txBox="1"/>
          <p:nvPr/>
        </p:nvSpPr>
        <p:spPr>
          <a:xfrm>
            <a:off x="6864985" y="3314700"/>
            <a:ext cx="4324350" cy="460375"/>
          </a:xfrm>
          <a:prstGeom prst="rect">
            <a:avLst/>
          </a:prstGeom>
          <a:noFill/>
        </p:spPr>
        <p:txBody>
          <a:bodyPr wrap="square" rtlCol="0">
            <a:spAutoFit/>
            <a:scene3d>
              <a:camera prst="orthographicFront"/>
              <a:lightRig rig="threePt" dir="t"/>
            </a:scene3d>
            <a:sp3d contourW="12700"/>
          </a:bodyPr>
          <a:lstStyle/>
          <a:p>
            <a:r>
              <a:rPr lang="en-US" altLang="zh-CN" sz="2400" dirty="0">
                <a:solidFill>
                  <a:prstClr val="white"/>
                </a:solidFill>
                <a:latin typeface="Hubot-Sans Black" charset="0"/>
                <a:ea typeface="Hubot-Sans Black" charset="0"/>
                <a:cs typeface="+mn-ea"/>
                <a:sym typeface="+mn-lt"/>
              </a:rPr>
              <a:t>FUNCTIONALITIES</a:t>
            </a:r>
            <a:endParaRPr lang="en-US" altLang="zh-CN" sz="2400" dirty="0">
              <a:solidFill>
                <a:prstClr val="white"/>
              </a:solidFill>
              <a:latin typeface="Hubot-Sans Black" charset="0"/>
              <a:ea typeface="Hubot-Sans Black" charset="0"/>
              <a:cs typeface="+mn-ea"/>
              <a:sym typeface="+mn-lt"/>
            </a:endParaRPr>
          </a:p>
        </p:txBody>
      </p:sp>
      <p:sp>
        <p:nvSpPr>
          <p:cNvPr id="63" name="文本框 62"/>
          <p:cNvSpPr txBox="1"/>
          <p:nvPr/>
        </p:nvSpPr>
        <p:spPr>
          <a:xfrm>
            <a:off x="6102560" y="1817013"/>
            <a:ext cx="676275" cy="107632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01</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02</a:t>
            </a:r>
            <a:endParaRPr kumimoji="0" lang="en-US" altLang="zh-CN" sz="3200" b="1" i="0" u="none" strike="noStrike" kern="1200" cap="none" spc="0" normalizeH="0" baseline="0" noProof="0" dirty="0">
              <a:ln>
                <a:noFill/>
              </a:ln>
              <a:solidFill>
                <a:schemeClr val="bg1"/>
              </a:solidFill>
              <a:effectLst/>
              <a:uLnTx/>
              <a:uFillTx/>
              <a:cs typeface="+mn-ea"/>
              <a:sym typeface="+mn-lt"/>
            </a:endParaRPr>
          </a:p>
        </p:txBody>
      </p:sp>
      <p:sp>
        <p:nvSpPr>
          <p:cNvPr id="64" name="文本框 63"/>
          <p:cNvSpPr txBox="1"/>
          <p:nvPr/>
        </p:nvSpPr>
        <p:spPr>
          <a:xfrm>
            <a:off x="6100338" y="2743870"/>
            <a:ext cx="681990" cy="58356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03</a:t>
            </a:r>
            <a:endParaRPr kumimoji="0" lang="en-US" altLang="zh-CN" sz="3200" b="1" i="0" u="none" strike="noStrike" kern="1200" cap="none" spc="0" normalizeH="0" baseline="0" noProof="0" dirty="0">
              <a:ln>
                <a:noFill/>
              </a:ln>
              <a:solidFill>
                <a:schemeClr val="bg1"/>
              </a:solidFill>
              <a:effectLst/>
              <a:uLnTx/>
              <a:uFillTx/>
              <a:cs typeface="+mn-ea"/>
              <a:sym typeface="+mn-lt"/>
            </a:endParaRPr>
          </a:p>
        </p:txBody>
      </p:sp>
      <p:sp>
        <p:nvSpPr>
          <p:cNvPr id="65" name="文本框 64"/>
          <p:cNvSpPr txBox="1"/>
          <p:nvPr/>
        </p:nvSpPr>
        <p:spPr>
          <a:xfrm>
            <a:off x="6104147" y="3327192"/>
            <a:ext cx="701040" cy="353822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04</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05</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06</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07</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08</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09</a:t>
            </a:r>
            <a:endParaRPr kumimoji="0" lang="en-US" altLang="zh-CN" sz="32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cs typeface="+mn-ea"/>
                <a:sym typeface="+mn-lt"/>
              </a:rPr>
              <a:t>10</a:t>
            </a:r>
            <a:endParaRPr kumimoji="0" lang="en-US" altLang="zh-CN" sz="3200" b="1" i="0" u="none" strike="noStrike" kern="1200" cap="none" spc="0" normalizeH="0" baseline="0" noProof="0" dirty="0">
              <a:ln>
                <a:noFill/>
              </a:ln>
              <a:solidFill>
                <a:schemeClr val="bg1"/>
              </a:solidFill>
              <a:effectLst/>
              <a:uLnTx/>
              <a:uFillTx/>
              <a:cs typeface="+mn-ea"/>
              <a:sym typeface="+mn-lt"/>
            </a:endParaRPr>
          </a:p>
        </p:txBody>
      </p:sp>
      <p:sp>
        <p:nvSpPr>
          <p:cNvPr id="3" name="文本框 2"/>
          <p:cNvSpPr txBox="1"/>
          <p:nvPr/>
        </p:nvSpPr>
        <p:spPr>
          <a:xfrm>
            <a:off x="281160" y="52650"/>
            <a:ext cx="11710211" cy="1861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1500" i="0" u="none" strike="noStrike" kern="1200" cap="none" spc="0" normalizeH="0" baseline="0" noProof="0" dirty="0">
                <a:ln>
                  <a:gradFill>
                    <a:gsLst>
                      <a:gs pos="0">
                        <a:prstClr val="white"/>
                      </a:gs>
                      <a:gs pos="100000">
                        <a:prstClr val="white">
                          <a:alpha val="0"/>
                        </a:prstClr>
                      </a:gs>
                    </a:gsLst>
                    <a:lin ang="5400000" scaled="1"/>
                  </a:gradFill>
                </a:ln>
                <a:noFill/>
                <a:effectLst/>
                <a:uLnTx/>
                <a:uFillTx/>
                <a:latin typeface="Hubot-Sans Black" charset="0"/>
                <a:ea typeface="Hubot-Sans Black" charset="0"/>
                <a:cs typeface="+mn-ea"/>
                <a:sym typeface="+mn-lt"/>
              </a:rPr>
              <a:t>CONTENTS</a:t>
            </a:r>
            <a:endParaRPr kumimoji="0" lang="en-US" altLang="zh-CN" sz="11500" i="0" u="none" strike="noStrike" kern="1200" cap="none" spc="0" normalizeH="0" baseline="0" noProof="0" dirty="0">
              <a:ln>
                <a:gradFill>
                  <a:gsLst>
                    <a:gs pos="0">
                      <a:prstClr val="white"/>
                    </a:gs>
                    <a:gs pos="100000">
                      <a:prstClr val="white">
                        <a:alpha val="0"/>
                      </a:prstClr>
                    </a:gs>
                  </a:gsLst>
                  <a:lin ang="5400000" scaled="1"/>
                </a:gradFill>
              </a:ln>
              <a:noFill/>
              <a:effectLst/>
              <a:uLnTx/>
              <a:uFillTx/>
              <a:latin typeface="Hubot-Sans Black" charset="0"/>
              <a:ea typeface="Hubot-Sans Black" charset="0"/>
              <a:cs typeface="+mn-ea"/>
              <a:sym typeface="+mn-lt"/>
            </a:endParaRPr>
          </a:p>
        </p:txBody>
      </p:sp>
      <p:sp>
        <p:nvSpPr>
          <p:cNvPr id="4" name="Text Box 3"/>
          <p:cNvSpPr txBox="1"/>
          <p:nvPr/>
        </p:nvSpPr>
        <p:spPr>
          <a:xfrm>
            <a:off x="6864985" y="3755390"/>
            <a:ext cx="5026025" cy="583565"/>
          </a:xfrm>
          <a:prstGeom prst="rect">
            <a:avLst/>
          </a:prstGeom>
          <a:noFill/>
        </p:spPr>
        <p:txBody>
          <a:bodyPr wrap="square" rtlCol="0">
            <a:spAutoFit/>
          </a:bodyPr>
          <a:p>
            <a:r>
              <a:rPr lang="en-US" sz="2400" b="1">
                <a:solidFill>
                  <a:srgbClr val="FFFFFF"/>
                </a:solidFill>
                <a:latin typeface="Hubot-Sans Black" charset="0"/>
                <a:cs typeface="Hubot-Sans Black" charset="0"/>
              </a:rPr>
              <a:t>SYSTEM</a:t>
            </a:r>
            <a:r>
              <a:rPr lang="en-US" sz="3200" b="1">
                <a:solidFill>
                  <a:srgbClr val="FFFFFF"/>
                </a:solidFill>
                <a:latin typeface="Hubot-Sans Black" charset="0"/>
                <a:cs typeface="Hubot-Sans Black" charset="0"/>
              </a:rPr>
              <a:t> </a:t>
            </a:r>
            <a:r>
              <a:rPr lang="en-US" sz="2400" b="1">
                <a:solidFill>
                  <a:srgbClr val="FFFFFF"/>
                </a:solidFill>
                <a:latin typeface="Hubot-Sans Black" charset="0"/>
                <a:cs typeface="Hubot-Sans Black" charset="0"/>
              </a:rPr>
              <a:t>REQUIREMENTS</a:t>
            </a:r>
            <a:endParaRPr lang="en-US" sz="2400" b="1">
              <a:solidFill>
                <a:srgbClr val="FFFFFF"/>
              </a:solidFill>
              <a:latin typeface="Hubot-Sans Black" charset="0"/>
              <a:cs typeface="Hubot-Sans Black" charset="0"/>
            </a:endParaRPr>
          </a:p>
        </p:txBody>
      </p:sp>
      <p:sp>
        <p:nvSpPr>
          <p:cNvPr id="5" name="Text Box 4"/>
          <p:cNvSpPr txBox="1"/>
          <p:nvPr/>
        </p:nvSpPr>
        <p:spPr>
          <a:xfrm>
            <a:off x="6864985" y="4339590"/>
            <a:ext cx="3983355" cy="460375"/>
          </a:xfrm>
          <a:prstGeom prst="rect">
            <a:avLst/>
          </a:prstGeom>
          <a:noFill/>
        </p:spPr>
        <p:txBody>
          <a:bodyPr wrap="square" rtlCol="0">
            <a:spAutoFit/>
          </a:bodyPr>
          <a:p>
            <a:r>
              <a:rPr lang="en-US" sz="2400" b="1">
                <a:solidFill>
                  <a:srgbClr val="FFFFFF"/>
                </a:solidFill>
              </a:rPr>
              <a:t>USECASE DIAGRAM</a:t>
            </a:r>
            <a:endParaRPr lang="en-US" sz="2400" b="1">
              <a:solidFill>
                <a:srgbClr val="FFFFFF"/>
              </a:solidFill>
            </a:endParaRPr>
          </a:p>
        </p:txBody>
      </p:sp>
      <p:sp>
        <p:nvSpPr>
          <p:cNvPr id="6" name="Text Box 5"/>
          <p:cNvSpPr txBox="1"/>
          <p:nvPr/>
        </p:nvSpPr>
        <p:spPr>
          <a:xfrm>
            <a:off x="6864985" y="5355590"/>
            <a:ext cx="4429760" cy="460375"/>
          </a:xfrm>
          <a:prstGeom prst="rect">
            <a:avLst/>
          </a:prstGeom>
          <a:noFill/>
        </p:spPr>
        <p:txBody>
          <a:bodyPr wrap="square" rtlCol="0">
            <a:spAutoFit/>
          </a:bodyPr>
          <a:p>
            <a:r>
              <a:rPr lang="en-US" sz="2400" b="1">
                <a:solidFill>
                  <a:srgbClr val="FFFFFF"/>
                </a:solidFill>
                <a:latin typeface="Hubot-Sans Black" charset="0"/>
                <a:cs typeface="Hubot-Sans Black" charset="0"/>
              </a:rPr>
              <a:t>FUTURE ENHANCEMENTS</a:t>
            </a:r>
            <a:endParaRPr lang="en-US" sz="2400" b="1">
              <a:solidFill>
                <a:srgbClr val="FFFFFF"/>
              </a:solidFill>
              <a:latin typeface="Hubot-Sans Black" charset="0"/>
              <a:cs typeface="Hubot-Sans Black" charset="0"/>
            </a:endParaRPr>
          </a:p>
        </p:txBody>
      </p:sp>
      <p:sp>
        <p:nvSpPr>
          <p:cNvPr id="2" name="Text Box 1"/>
          <p:cNvSpPr txBox="1"/>
          <p:nvPr/>
        </p:nvSpPr>
        <p:spPr>
          <a:xfrm>
            <a:off x="6832600" y="5816600"/>
            <a:ext cx="4934585" cy="460375"/>
          </a:xfrm>
          <a:prstGeom prst="rect">
            <a:avLst/>
          </a:prstGeom>
          <a:noFill/>
        </p:spPr>
        <p:txBody>
          <a:bodyPr wrap="square" rtlCol="0">
            <a:spAutoFit/>
          </a:bodyPr>
          <a:p>
            <a:r>
              <a:rPr lang="en-US" sz="2400" b="1">
                <a:solidFill>
                  <a:schemeClr val="bg1"/>
                </a:solidFill>
              </a:rPr>
              <a:t>VISUAL APPERANCE OF APP</a:t>
            </a:r>
            <a:endParaRPr lang="en-US" sz="2400" b="1">
              <a:solidFill>
                <a:schemeClr val="bg1"/>
              </a:solidFill>
            </a:endParaRPr>
          </a:p>
        </p:txBody>
      </p:sp>
      <p:sp>
        <p:nvSpPr>
          <p:cNvPr id="7" name="Text Box 6"/>
          <p:cNvSpPr txBox="1"/>
          <p:nvPr/>
        </p:nvSpPr>
        <p:spPr>
          <a:xfrm>
            <a:off x="6840855" y="6371590"/>
            <a:ext cx="4477385" cy="460375"/>
          </a:xfrm>
          <a:prstGeom prst="rect">
            <a:avLst/>
          </a:prstGeom>
          <a:noFill/>
        </p:spPr>
        <p:txBody>
          <a:bodyPr wrap="square" rtlCol="0">
            <a:spAutoFit/>
          </a:bodyPr>
          <a:p>
            <a:r>
              <a:rPr lang="en-US" sz="2400" b="1">
                <a:solidFill>
                  <a:schemeClr val="bg1"/>
                </a:solidFill>
              </a:rPr>
              <a:t>CONCLUSION</a:t>
            </a:r>
            <a:endParaRPr lang="en-US" sz="2400" b="1">
              <a:solidFill>
                <a:schemeClr val="bg1"/>
              </a:solidFill>
            </a:endParaRPr>
          </a:p>
        </p:txBody>
      </p:sp>
      <p:sp>
        <p:nvSpPr>
          <p:cNvPr id="8" name="Text Box 7"/>
          <p:cNvSpPr txBox="1"/>
          <p:nvPr/>
        </p:nvSpPr>
        <p:spPr>
          <a:xfrm>
            <a:off x="6864985" y="4847590"/>
            <a:ext cx="4902200" cy="460375"/>
          </a:xfrm>
          <a:prstGeom prst="rect">
            <a:avLst/>
          </a:prstGeom>
          <a:noFill/>
        </p:spPr>
        <p:txBody>
          <a:bodyPr wrap="square" rtlCol="0">
            <a:spAutoFit/>
          </a:bodyPr>
          <a:p>
            <a:r>
              <a:rPr lang="en-US" sz="2400" b="1">
                <a:solidFill>
                  <a:schemeClr val="bg1"/>
                </a:solidFill>
              </a:rPr>
              <a:t>ACTIVITY FLOW DIAGRAM</a:t>
            </a:r>
            <a:endParaRPr lang="en-US" sz="2400" b="1">
              <a:solidFill>
                <a:schemeClr val="bg1"/>
              </a:solidFill>
            </a:endParaRPr>
          </a:p>
        </p:txBody>
      </p:sp>
      <p:sp>
        <p:nvSpPr>
          <p:cNvPr id="9" name="Text Box 8"/>
          <p:cNvSpPr txBox="1"/>
          <p:nvPr/>
        </p:nvSpPr>
        <p:spPr>
          <a:xfrm>
            <a:off x="6864985" y="2392045"/>
            <a:ext cx="3872865" cy="460375"/>
          </a:xfrm>
          <a:prstGeom prst="rect">
            <a:avLst/>
          </a:prstGeom>
          <a:noFill/>
        </p:spPr>
        <p:txBody>
          <a:bodyPr wrap="square" rtlCol="0">
            <a:spAutoFit/>
          </a:bodyPr>
          <a:p>
            <a:r>
              <a:rPr lang="en-US" sz="2400" b="1">
                <a:solidFill>
                  <a:schemeClr val="bg1"/>
                </a:solidFill>
              </a:rPr>
              <a:t>PROBLEM STATEMENT</a:t>
            </a:r>
            <a:endParaRPr lang="en-US" sz="2400" b="1">
              <a:solidFill>
                <a:schemeClr val="bg1"/>
              </a:solidFill>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INTRODUCTION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01</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10864215" cy="2861310"/>
          </a:xfrm>
          <a:prstGeom prst="rect">
            <a:avLst/>
          </a:prstGeom>
          <a:noFill/>
        </p:spPr>
        <p:txBody>
          <a:bodyPr wrap="square" rtlCol="0">
            <a:spAutoFit/>
          </a:bodyPr>
          <a:p>
            <a:pPr algn="just"/>
            <a:r>
              <a:rPr lang="en-US"/>
              <a:t>In today's digital era, communication and content creation have taken center stage in the realm of mobile applications. Chatting apps have become an essential part of our daily lives, enabling us to connect, share, and engage with others effortlessly. To further enhance the user experience, integrating short videos and advanced conversational AI, such as ChatGPT, into a chatting app opens up a new world of possibilities for dynamic and interactive communication.</a:t>
            </a:r>
            <a:endParaRPr lang="en-US"/>
          </a:p>
          <a:p>
            <a:pPr algn="just"/>
            <a:endParaRPr lang="en-US"/>
          </a:p>
          <a:p>
            <a:pPr algn="just"/>
            <a:endParaRPr lang="en-US"/>
          </a:p>
          <a:p>
            <a:pPr algn="just"/>
            <a:r>
              <a:rPr lang="en-US" b="1"/>
              <a:t>Existing Systems :</a:t>
            </a:r>
            <a:endParaRPr lang="en-US" b="1"/>
          </a:p>
          <a:p>
            <a:pPr algn="just"/>
            <a:endParaRPr lang="en-US" b="1"/>
          </a:p>
          <a:p>
            <a:pPr algn="just"/>
            <a:r>
              <a:rPr lang="en-US"/>
              <a:t>WhatsApp, Telegram , Instagram </a:t>
            </a:r>
            <a:endParaRPr 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PROBLEM STATEMENT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02</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10864215" cy="1476375"/>
          </a:xfrm>
          <a:prstGeom prst="rect">
            <a:avLst/>
          </a:prstGeom>
          <a:noFill/>
        </p:spPr>
        <p:txBody>
          <a:bodyPr wrap="square" rtlCol="0">
            <a:spAutoFit/>
          </a:bodyPr>
          <a:p>
            <a:pPr algn="just"/>
            <a:r>
              <a:rPr lang="en-US"/>
              <a:t>The existing chatting apps often lack the integration of short videos and advanced conversational AI capabilities like ChatGPT, limiting the user's ability to express themselves creatively and engage in lifelike conversations. This creates a gap in the market for a comprehensive chatting app that seamlessly combines short video sharing and the power of ChatGPT</a:t>
            </a:r>
            <a:endParaRPr 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OBJECTIVE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03</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10864215" cy="1476375"/>
          </a:xfrm>
          <a:prstGeom prst="rect">
            <a:avLst/>
          </a:prstGeom>
          <a:noFill/>
        </p:spPr>
        <p:txBody>
          <a:bodyPr wrap="square" rtlCol="0">
            <a:spAutoFit/>
          </a:bodyPr>
          <a:p>
            <a:pPr algn="just"/>
            <a:r>
              <a:rPr lang="en-US"/>
              <a:t>The main objective of My chat  is to revolutionize traditional chatting apps by incorporating short videos as a core feature. Users can seamlessly capture, share, and view short videos within the app, enhancing the richness and expressiveness of communication. Alongside this, ChatGPT provides an intelligent and interactive conversational experience, ensuring users can engage in meaningful discussions and receive personalized responses.</a:t>
            </a:r>
            <a:endParaRPr 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FUNCTIONALITES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04</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10864215" cy="3138170"/>
          </a:xfrm>
          <a:prstGeom prst="rect">
            <a:avLst/>
          </a:prstGeom>
          <a:noFill/>
        </p:spPr>
        <p:txBody>
          <a:bodyPr wrap="square" rtlCol="0">
            <a:spAutoFit/>
          </a:bodyPr>
          <a:p>
            <a:pPr marL="285750" indent="-285750">
              <a:buFont typeface="Arial" panose="020B0604020202020204" pitchFamily="34" charset="0"/>
              <a:buChar char="•"/>
            </a:pPr>
            <a:r>
              <a:rPr lang="en-US"/>
              <a:t>Allow users to create accounts securely using email.</a:t>
            </a:r>
            <a:endParaRPr lang="en-US"/>
          </a:p>
          <a:p>
            <a:pPr indent="0">
              <a:buFont typeface="Arial" panose="020B0604020202020204" pitchFamily="34" charset="0"/>
              <a:buNone/>
            </a:pPr>
            <a:endParaRPr lang="en-US"/>
          </a:p>
          <a:p>
            <a:pPr marL="285750" indent="-285750">
              <a:buFont typeface="Arial" panose="020B0604020202020204" pitchFamily="34" charset="0"/>
              <a:buChar char="•"/>
            </a:pPr>
            <a:r>
              <a:rPr lang="en-US"/>
              <a:t>Enable users to exchange text messages in real-time, fostering instant communication.</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Space optimization by recycleview.</a:t>
            </a:r>
            <a:endParaRPr lang="en-US"/>
          </a:p>
          <a:p>
            <a:pPr indent="0">
              <a:buFont typeface="Arial" panose="020B0604020202020204" pitchFamily="34" charset="0"/>
              <a:buNone/>
            </a:pPr>
            <a:endParaRPr lang="en-US"/>
          </a:p>
          <a:p>
            <a:pPr marL="285750" indent="-285750">
              <a:buFont typeface="Arial" panose="020B0604020202020204" pitchFamily="34" charset="0"/>
              <a:buChar char="•"/>
            </a:pPr>
            <a:r>
              <a:rPr lang="en-US"/>
              <a:t>Provide users with the ability to capture and share short videos.</a:t>
            </a:r>
            <a:endParaRPr lang="en-US"/>
          </a:p>
          <a:p>
            <a:pPr indent="0">
              <a:buFont typeface="Arial" panose="020B0604020202020204" pitchFamily="34" charset="0"/>
              <a:buNone/>
            </a:pPr>
            <a:endParaRPr lang="en-US"/>
          </a:p>
          <a:p>
            <a:pPr marL="285750" indent="-285750">
              <a:buFont typeface="Arial" panose="020B0604020202020204" pitchFamily="34" charset="0"/>
              <a:buChar char="•"/>
            </a:pPr>
            <a:r>
              <a:rPr lang="en-US"/>
              <a:t>Utilize ChatGPT to generate intelligent and context-aware responses to user Requests.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Revese Engeenering registant , using dexguard.</a:t>
            </a:r>
            <a:endParaRPr 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1125"/>
            <a:ext cx="12192635" cy="180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59D"/>
              </a:solidFill>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509905"/>
            <a:ext cx="7586345" cy="1198880"/>
            <a:chOff x="-2412" y="3864"/>
            <a:chExt cx="11947" cy="1888"/>
          </a:xfrm>
        </p:grpSpPr>
        <p:sp>
          <p:nvSpPr>
            <p:cNvPr id="13" name="文本框 12"/>
            <p:cNvSpPr txBox="1"/>
            <p:nvPr/>
          </p:nvSpPr>
          <p:spPr>
            <a:xfrm>
              <a:off x="-2412" y="4375"/>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SYSTEM REQUIREMENTS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864"/>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05</a:t>
              </a:r>
              <a:endParaRPr lang="en-US" altLang="zh-CN" sz="7200" b="1">
                <a:solidFill>
                  <a:schemeClr val="bg1"/>
                </a:solidFill>
                <a:latin typeface="Hubot-Sans" charset="0"/>
                <a:ea typeface="Hubot-Sans" charset="0"/>
                <a:cs typeface="Hubot-Sans" charset="0"/>
              </a:endParaRPr>
            </a:p>
          </p:txBody>
        </p:sp>
      </p:grpSp>
      <p:sp>
        <p:nvSpPr>
          <p:cNvPr id="2" name="Text Box 1"/>
          <p:cNvSpPr txBox="1"/>
          <p:nvPr/>
        </p:nvSpPr>
        <p:spPr>
          <a:xfrm>
            <a:off x="723900" y="2500630"/>
            <a:ext cx="6457950" cy="2861310"/>
          </a:xfrm>
          <a:prstGeom prst="rect">
            <a:avLst/>
          </a:prstGeom>
          <a:noFill/>
        </p:spPr>
        <p:txBody>
          <a:bodyPr wrap="square" rtlCol="0">
            <a:spAutoFit/>
          </a:bodyPr>
          <a:p>
            <a:pPr indent="0">
              <a:buFont typeface="Arial" panose="020B0604020202020204" pitchFamily="34" charset="0"/>
              <a:buNone/>
            </a:pPr>
            <a:r>
              <a:rPr lang="en-US" b="1">
                <a:solidFill>
                  <a:srgbClr val="61B0AF"/>
                </a:solidFill>
              </a:rPr>
              <a:t>FRONTEND </a:t>
            </a:r>
            <a:r>
              <a:rPr lang="en-US">
                <a:solidFill>
                  <a:srgbClr val="00B0F0"/>
                </a:solidFill>
              </a:rPr>
              <a:t>:</a:t>
            </a:r>
            <a:endParaRPr lang="en-US">
              <a:solidFill>
                <a:srgbClr val="00B0F0"/>
              </a:solidFill>
            </a:endParaRPr>
          </a:p>
          <a:p>
            <a:pPr marL="285750" indent="-285750">
              <a:buFont typeface="Arial" panose="020B0604020202020204" pitchFamily="34" charset="0"/>
              <a:buChar char="•"/>
            </a:pPr>
            <a:r>
              <a:rPr lang="en-US">
                <a:solidFill>
                  <a:schemeClr val="tx1"/>
                </a:solidFill>
              </a:rPr>
              <a:t>XML</a:t>
            </a:r>
            <a:endParaRPr lang="en-US">
              <a:solidFill>
                <a:schemeClr val="tx1"/>
              </a:solidFill>
            </a:endParaRPr>
          </a:p>
          <a:p>
            <a:pPr indent="0">
              <a:buFont typeface="Arial" panose="020B0604020202020204" pitchFamily="34" charset="0"/>
              <a:buNone/>
            </a:pPr>
            <a:endParaRPr lang="en-US">
              <a:solidFill>
                <a:schemeClr val="tx1"/>
              </a:solidFill>
            </a:endParaRPr>
          </a:p>
          <a:p>
            <a:pPr indent="0">
              <a:buFont typeface="Arial" panose="020B0604020202020204" pitchFamily="34" charset="0"/>
              <a:buNone/>
            </a:pPr>
            <a:r>
              <a:rPr lang="en-US" b="1">
                <a:solidFill>
                  <a:srgbClr val="61B0AF"/>
                </a:solidFill>
              </a:rPr>
              <a:t>BACKEND :</a:t>
            </a:r>
            <a:endParaRPr lang="en-US" b="1">
              <a:solidFill>
                <a:srgbClr val="61B0AF"/>
              </a:solidFill>
            </a:endParaRPr>
          </a:p>
          <a:p>
            <a:pPr marL="285750" indent="-285750">
              <a:buFont typeface="Arial" panose="020B0604020202020204" pitchFamily="34" charset="0"/>
              <a:buChar char="•"/>
            </a:pPr>
            <a:r>
              <a:rPr lang="en-US">
                <a:solidFill>
                  <a:schemeClr val="tx1"/>
                </a:solidFill>
              </a:rPr>
              <a:t>kotlin</a:t>
            </a:r>
            <a:endParaRPr lang="en-US">
              <a:solidFill>
                <a:schemeClr val="tx1"/>
              </a:solidFill>
            </a:endParaRPr>
          </a:p>
          <a:p>
            <a:pPr marL="285750" indent="-285750">
              <a:buFont typeface="Arial" panose="020B0604020202020204" pitchFamily="34" charset="0"/>
              <a:buChar char="•"/>
            </a:pPr>
            <a:r>
              <a:rPr lang="en-US">
                <a:solidFill>
                  <a:schemeClr val="tx1"/>
                </a:solidFill>
              </a:rPr>
              <a:t>Firebase (Storage, Authenticator, Realtime Database)</a:t>
            </a:r>
            <a:endParaRPr lang="en-US">
              <a:solidFill>
                <a:schemeClr val="tx1"/>
              </a:solidFill>
            </a:endParaRPr>
          </a:p>
          <a:p>
            <a:pPr marL="285750" indent="-285750">
              <a:buFont typeface="Arial" panose="020B0604020202020204" pitchFamily="34" charset="0"/>
              <a:buChar char="•"/>
            </a:pPr>
            <a:r>
              <a:rPr lang="en-US">
                <a:solidFill>
                  <a:schemeClr val="tx1"/>
                </a:solidFill>
              </a:rPr>
              <a:t>ChatGpt API</a:t>
            </a:r>
            <a:endParaRPr lang="en-US">
              <a:solidFill>
                <a:schemeClr val="tx1"/>
              </a:solidFill>
            </a:endParaRPr>
          </a:p>
          <a:p>
            <a:pPr indent="0">
              <a:buFont typeface="Arial" panose="020B0604020202020204" pitchFamily="34" charset="0"/>
              <a:buNone/>
            </a:pPr>
            <a:endParaRPr lang="en-US">
              <a:solidFill>
                <a:schemeClr val="tx1"/>
              </a:solidFill>
            </a:endParaRPr>
          </a:p>
          <a:p>
            <a:pPr indent="0">
              <a:buFont typeface="Arial" panose="020B0604020202020204" pitchFamily="34" charset="0"/>
              <a:buNone/>
            </a:pPr>
            <a:r>
              <a:rPr lang="en-US" b="1">
                <a:solidFill>
                  <a:srgbClr val="61B0AF"/>
                </a:solidFill>
              </a:rPr>
              <a:t>IDE :</a:t>
            </a:r>
            <a:endParaRPr lang="en-US" b="1">
              <a:solidFill>
                <a:srgbClr val="61B0AF"/>
              </a:solidFill>
            </a:endParaRPr>
          </a:p>
          <a:p>
            <a:pPr marL="285750" indent="-285750">
              <a:buFont typeface="Arial" panose="020B0604020202020204" pitchFamily="34" charset="0"/>
              <a:buChar char="•"/>
            </a:pPr>
            <a:r>
              <a:rPr lang="en-US">
                <a:solidFill>
                  <a:schemeClr val="tx1"/>
                </a:solidFill>
              </a:rPr>
              <a:t>Android Studio</a:t>
            </a:r>
            <a:endParaRPr lang="en-US" b="1">
              <a:solidFill>
                <a:schemeClr val="tx1"/>
              </a:solidFill>
            </a:endParaRPr>
          </a:p>
        </p:txBody>
      </p:sp>
      <p:sp>
        <p:nvSpPr>
          <p:cNvPr id="3" name="Text Box 2"/>
          <p:cNvSpPr txBox="1"/>
          <p:nvPr/>
        </p:nvSpPr>
        <p:spPr>
          <a:xfrm>
            <a:off x="7166610" y="2409825"/>
            <a:ext cx="4497070" cy="1753235"/>
          </a:xfrm>
          <a:prstGeom prst="rect">
            <a:avLst/>
          </a:prstGeom>
          <a:noFill/>
        </p:spPr>
        <p:txBody>
          <a:bodyPr wrap="square" rtlCol="0">
            <a:spAutoFit/>
          </a:bodyPr>
          <a:p>
            <a:r>
              <a:rPr lang="en-US" b="1">
                <a:solidFill>
                  <a:srgbClr val="61B0AF"/>
                </a:solidFill>
              </a:rPr>
              <a:t>DEVELOPMENT ENVIRONMENT :</a:t>
            </a:r>
            <a:endParaRPr lang="en-US" b="1">
              <a:solidFill>
                <a:srgbClr val="61B0AF"/>
              </a:solidFill>
            </a:endParaRPr>
          </a:p>
          <a:p>
            <a:pPr marL="285750" indent="-285750">
              <a:buFont typeface="Arial" panose="020B0604020202020204" pitchFamily="34" charset="0"/>
              <a:buChar char="•"/>
            </a:pPr>
            <a:r>
              <a:rPr lang="en-US">
                <a:solidFill>
                  <a:schemeClr val="tx1"/>
                </a:solidFill>
              </a:rPr>
              <a:t>Intel i5 8th gen or higher</a:t>
            </a:r>
            <a:endParaRPr lang="en-US">
              <a:solidFill>
                <a:schemeClr val="tx1"/>
              </a:solidFill>
            </a:endParaRPr>
          </a:p>
          <a:p>
            <a:pPr marL="285750" indent="-285750">
              <a:buFont typeface="Arial" panose="020B0604020202020204" pitchFamily="34" charset="0"/>
              <a:buChar char="•"/>
            </a:pPr>
            <a:r>
              <a:rPr lang="en-US">
                <a:solidFill>
                  <a:schemeClr val="tx1"/>
                </a:solidFill>
              </a:rPr>
              <a:t>16 GB RAM</a:t>
            </a:r>
            <a:endParaRPr lang="en-US">
              <a:solidFill>
                <a:schemeClr val="tx1"/>
              </a:solidFill>
            </a:endParaRPr>
          </a:p>
          <a:p>
            <a:pPr marL="285750" indent="-285750">
              <a:buFont typeface="Arial" panose="020B0604020202020204" pitchFamily="34" charset="0"/>
              <a:buChar char="•"/>
            </a:pPr>
            <a:r>
              <a:rPr lang="en-US">
                <a:solidFill>
                  <a:schemeClr val="tx1"/>
                </a:solidFill>
              </a:rPr>
              <a:t>Windows 10 / 11</a:t>
            </a:r>
            <a:endParaRPr lang="en-US">
              <a:solidFill>
                <a:schemeClr val="tx1"/>
              </a:solidFill>
            </a:endParaRPr>
          </a:p>
          <a:p>
            <a:pPr marL="285750" indent="-285750">
              <a:buFont typeface="Arial" panose="020B0604020202020204" pitchFamily="34" charset="0"/>
              <a:buChar char="•"/>
            </a:pPr>
            <a:r>
              <a:rPr lang="en-US">
                <a:solidFill>
                  <a:schemeClr val="tx1"/>
                </a:solidFill>
              </a:rPr>
              <a:t>Android emulator / Physical devide</a:t>
            </a:r>
            <a:endParaRPr lang="en-US">
              <a:solidFill>
                <a:schemeClr val="tx1"/>
              </a:solidFill>
            </a:endParaRPr>
          </a:p>
          <a:p>
            <a:pPr indent="0">
              <a:buFont typeface="Arial" panose="020B0604020202020204" pitchFamily="34" charset="0"/>
              <a:buNone/>
            </a:pPr>
            <a:r>
              <a:rPr lang="en-US">
                <a:solidFill>
                  <a:schemeClr val="tx1"/>
                </a:solidFill>
              </a:rPr>
              <a:t>     (API Level 28 or higher)</a:t>
            </a:r>
            <a:endParaRPr lang="en-US">
              <a:solidFill>
                <a:schemeClr val="tx1"/>
              </a:solidFill>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p>
            <a:endParaRPr lang="en-US"/>
          </a:p>
        </p:txBody>
      </p:sp>
      <p:sp>
        <p:nvSpPr>
          <p:cNvPr id="14" name="矩形 13"/>
          <p:cNvSpPr/>
          <p:nvPr/>
        </p:nvSpPr>
        <p:spPr>
          <a:xfrm>
            <a:off x="0" y="111125"/>
            <a:ext cx="12192635" cy="1405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Hubot-Sans" charset="0"/>
            </a:endParaRPr>
          </a:p>
        </p:txBody>
      </p:sp>
      <p:grpSp>
        <p:nvGrpSpPr>
          <p:cNvPr id="24" name="组合 23"/>
          <p:cNvGrpSpPr/>
          <p:nvPr/>
        </p:nvGrpSpPr>
        <p:grpSpPr>
          <a:xfrm rot="5400000">
            <a:off x="11075035" y="817563"/>
            <a:ext cx="389890" cy="140970"/>
            <a:chOff x="2492" y="9671"/>
            <a:chExt cx="614" cy="222"/>
          </a:xfrm>
        </p:grpSpPr>
        <p:sp>
          <p:nvSpPr>
            <p:cNvPr id="21" name="椭圆 20"/>
            <p:cNvSpPr/>
            <p:nvPr/>
          </p:nvSpPr>
          <p:spPr>
            <a:xfrm>
              <a:off x="2492" y="9671"/>
              <a:ext cx="222" cy="222"/>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sp>
          <p:nvSpPr>
            <p:cNvPr id="22" name="椭圆 21"/>
            <p:cNvSpPr/>
            <p:nvPr/>
          </p:nvSpPr>
          <p:spPr>
            <a:xfrm>
              <a:off x="2884" y="9671"/>
              <a:ext cx="222" cy="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Hubot-Sans" charset="0"/>
              </a:endParaRPr>
            </a:p>
          </p:txBody>
        </p:sp>
      </p:grpSp>
      <p:cxnSp>
        <p:nvCxnSpPr>
          <p:cNvPr id="7" name="直接连接符 6"/>
          <p:cNvCxnSpPr/>
          <p:nvPr/>
        </p:nvCxnSpPr>
        <p:spPr>
          <a:xfrm>
            <a:off x="11269980" y="1271905"/>
            <a:ext cx="0" cy="7804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458970" y="164465"/>
            <a:ext cx="7586345" cy="1352550"/>
            <a:chOff x="-2412" y="3320"/>
            <a:chExt cx="11947" cy="2130"/>
          </a:xfrm>
        </p:grpSpPr>
        <p:sp>
          <p:nvSpPr>
            <p:cNvPr id="13" name="文本框 12"/>
            <p:cNvSpPr txBox="1"/>
            <p:nvPr/>
          </p:nvSpPr>
          <p:spPr>
            <a:xfrm>
              <a:off x="-2412" y="3626"/>
              <a:ext cx="9530" cy="919"/>
            </a:xfrm>
            <a:prstGeom prst="rect">
              <a:avLst/>
            </a:prstGeom>
            <a:noFill/>
          </p:spPr>
          <p:txBody>
            <a:bodyPr wrap="square" rtlCol="0" anchor="ctr" anchorCtr="0">
              <a:spAutoFit/>
            </a:bodyPr>
            <a:lstStyle/>
            <a:p>
              <a:pPr algn="r" fontAlgn="ctr">
                <a:lnSpc>
                  <a:spcPct val="100000"/>
                </a:lnSpc>
              </a:pPr>
              <a:r>
                <a:rPr lang="en-US" altLang="zh-CN" sz="3200" b="1">
                  <a:solidFill>
                    <a:schemeClr val="bg1"/>
                  </a:solidFill>
                  <a:latin typeface="Hubot-Sans" charset="0"/>
                  <a:ea typeface="Hubot-Sans" charset="0"/>
                  <a:cs typeface="Hubot-Sans" charset="0"/>
                </a:rPr>
                <a:t>USE CASE DIAGRAM       </a:t>
              </a:r>
              <a:endParaRPr lang="en-US" altLang="zh-CN" sz="3200" b="1">
                <a:solidFill>
                  <a:schemeClr val="bg1"/>
                </a:solidFill>
                <a:latin typeface="Hubot-Sans" charset="0"/>
                <a:ea typeface="Hubot-Sans" charset="0"/>
                <a:cs typeface="Hubot-Sans" charset="0"/>
              </a:endParaRPr>
            </a:p>
          </p:txBody>
        </p:sp>
        <p:sp>
          <p:nvSpPr>
            <p:cNvPr id="11" name="文本框 10"/>
            <p:cNvSpPr txBox="1"/>
            <p:nvPr/>
          </p:nvSpPr>
          <p:spPr>
            <a:xfrm>
              <a:off x="-2412" y="5064"/>
              <a:ext cx="10171" cy="386"/>
            </a:xfrm>
            <a:prstGeom prst="rect">
              <a:avLst/>
            </a:prstGeom>
            <a:noFill/>
          </p:spPr>
          <p:txBody>
            <a:bodyPr wrap="square" rtlCol="0" anchor="ctr" anchorCtr="0">
              <a:spAutoFit/>
            </a:bodyPr>
            <a:lstStyle/>
            <a:p>
              <a:pPr algn="r" fontAlgn="ctr">
                <a:lnSpc>
                  <a:spcPct val="100000"/>
                </a:lnSpc>
              </a:pPr>
              <a:endParaRPr lang="zh-CN" altLang="en-US" sz="1000">
                <a:solidFill>
                  <a:schemeClr val="bg1">
                    <a:alpha val="50000"/>
                  </a:schemeClr>
                </a:solidFill>
                <a:latin typeface="Hubot-Sans" charset="0"/>
                <a:ea typeface="Hubot-Sans" charset="0"/>
                <a:cs typeface="Hubot-Sans" charset="0"/>
              </a:endParaRPr>
            </a:p>
          </p:txBody>
        </p:sp>
        <p:sp>
          <p:nvSpPr>
            <p:cNvPr id="12" name="文本框 11"/>
            <p:cNvSpPr txBox="1"/>
            <p:nvPr/>
          </p:nvSpPr>
          <p:spPr>
            <a:xfrm>
              <a:off x="5724" y="3320"/>
              <a:ext cx="3811" cy="1888"/>
            </a:xfrm>
            <a:prstGeom prst="rect">
              <a:avLst/>
            </a:prstGeom>
            <a:noFill/>
          </p:spPr>
          <p:txBody>
            <a:bodyPr wrap="square" rtlCol="0" anchor="ctr" anchorCtr="0">
              <a:spAutoFit/>
            </a:bodyPr>
            <a:lstStyle/>
            <a:p>
              <a:pPr algn="r" fontAlgn="ctr">
                <a:lnSpc>
                  <a:spcPct val="100000"/>
                </a:lnSpc>
              </a:pPr>
              <a:r>
                <a:rPr lang="en-US" altLang="zh-CN" sz="7200" b="1">
                  <a:solidFill>
                    <a:schemeClr val="bg1"/>
                  </a:solidFill>
                  <a:latin typeface="Hubot-Sans" charset="0"/>
                  <a:ea typeface="Hubot-Sans" charset="0"/>
                  <a:cs typeface="Hubot-Sans" charset="0"/>
                </a:rPr>
                <a:t>06</a:t>
              </a:r>
              <a:endParaRPr lang="en-US" altLang="zh-CN" sz="7200" b="1">
                <a:solidFill>
                  <a:schemeClr val="bg1"/>
                </a:solidFill>
                <a:latin typeface="Hubot-Sans" charset="0"/>
                <a:ea typeface="Hubot-Sans" charset="0"/>
                <a:cs typeface="Hubot-Sans" charset="0"/>
              </a:endParaRPr>
            </a:p>
          </p:txBody>
        </p:sp>
      </p:grpSp>
      <p:pic>
        <p:nvPicPr>
          <p:cNvPr id="16" name="Content Placeholder 15"/>
          <p:cNvPicPr>
            <a:picLocks noChangeAspect="1"/>
          </p:cNvPicPr>
          <p:nvPr>
            <p:ph sz="half" idx="2"/>
          </p:nvPr>
        </p:nvPicPr>
        <p:blipFill>
          <a:blip r:embed="rId1"/>
          <a:stretch>
            <a:fillRect/>
          </a:stretch>
        </p:blipFill>
        <p:spPr>
          <a:xfrm>
            <a:off x="1707515" y="1637665"/>
            <a:ext cx="9224010" cy="4867910"/>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PP_MARK_KEY" val="89ec3607-4332-4c72-a43e-b0756ecc1805"/>
  <p:tag name="COMMONDATA" val="eyJoZGlkIjoiMmNmYmEwOWQ4Y2Q0M2IxMGZkNjI4ZjhkZDQyNzg1OTY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5">
      <a:dk1>
        <a:srgbClr val="000000"/>
      </a:dk1>
      <a:lt1>
        <a:srgbClr val="FFFFFF"/>
      </a:lt1>
      <a:dk2>
        <a:srgbClr val="0F1423"/>
      </a:dk2>
      <a:lt2>
        <a:srgbClr val="FFFFFF"/>
      </a:lt2>
      <a:accent1>
        <a:srgbClr val="4B759D"/>
      </a:accent1>
      <a:accent2>
        <a:srgbClr val="6F88A3"/>
      </a:accent2>
      <a:accent3>
        <a:srgbClr val="929BA9"/>
      </a:accent3>
      <a:accent4>
        <a:srgbClr val="B6ADAF"/>
      </a:accent4>
      <a:accent5>
        <a:srgbClr val="D9C0B5"/>
      </a:accent5>
      <a:accent6>
        <a:srgbClr val="FDD3BB"/>
      </a:accent6>
      <a:hlink>
        <a:srgbClr val="0563C1"/>
      </a:hlink>
      <a:folHlink>
        <a:srgbClr val="954D72"/>
      </a:folHlink>
    </a:clrScheme>
    <a:fontScheme name="自定义 9">
      <a:majorFont>
        <a:latin typeface="Hubot-Sans"/>
        <a:ea typeface="Hubot-Sans"/>
        <a:cs typeface=""/>
      </a:majorFont>
      <a:minorFont>
        <a:latin typeface="Hubot-Sans"/>
        <a:ea typeface="Hubot-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ubot-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ubot-Sans Black"/>
        <a:ea typeface=""/>
        <a:cs typeface=""/>
        <a:font script="Jpan" typeface="ＭＳ Ｐゴシック"/>
        <a:font script="Hang" typeface="맑은 고딕"/>
        <a:font script="Hans" typeface="Hubot-Sans"/>
        <a:font script="Hant" typeface="新細明體"/>
        <a:font script="Arab" typeface="Hubot-Sans"/>
        <a:font script="Hebr" typeface="Hubot-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ubot-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Hubot-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ubot-Sans Black"/>
        <a:ea typeface=""/>
        <a:cs typeface=""/>
        <a:font script="Jpan" typeface="ＭＳ Ｐゴシック"/>
        <a:font script="Hang" typeface="맑은 고딕"/>
        <a:font script="Hans" typeface="Hubot-Sans"/>
        <a:font script="Hant" typeface="新細明體"/>
        <a:font script="Arab" typeface="Hubot-Sans"/>
        <a:font script="Hebr" typeface="Hubot-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ubot-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4227</Words>
  <Application>WPS Presentation</Application>
  <PresentationFormat>宽屏</PresentationFormat>
  <Paragraphs>177</Paragraphs>
  <Slides>17</Slides>
  <Notes>3</Notes>
  <HiddenSlides>3</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SimSun</vt:lpstr>
      <vt:lpstr>Wingdings</vt:lpstr>
      <vt:lpstr>Hubot-Sans</vt:lpstr>
      <vt:lpstr>Wingdings</vt:lpstr>
      <vt:lpstr>Hubot-Sans Black</vt:lpstr>
      <vt:lpstr>Microsoft YaHei</vt:lpstr>
      <vt:lpstr>阿里巴巴普惠体 R</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Sumit Behera</cp:lastModifiedBy>
  <cp:revision>24</cp:revision>
  <dcterms:created xsi:type="dcterms:W3CDTF">2022-01-14T06:27:00Z</dcterms:created>
  <dcterms:modified xsi:type="dcterms:W3CDTF">2023-07-19T20:11:45Z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1033-11.2.0.11219</vt:lpwstr>
  </property>
  <property fmtid="{D5CDD505-2E9C-101B-9397-08002B2CF9AE}" pid="3" name="ICV">
    <vt:lpwstr>19678BB3018D4D7A97CDC473FFB4A3EB</vt:lpwstr>
  </property>
</Properties>
</file>